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78" r:id="rId3"/>
    <p:sldMasterId id="2147483686" r:id="rId4"/>
    <p:sldMasterId id="2147483694" r:id="rId5"/>
  </p:sldMasterIdLst>
  <p:notesMasterIdLst>
    <p:notesMasterId r:id="rId10"/>
  </p:notesMasterIdLst>
  <p:sldIdLst>
    <p:sldId id="263" r:id="rId6"/>
    <p:sldId id="286" r:id="rId7"/>
    <p:sldId id="287" r:id="rId8"/>
    <p:sldId id="288"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2B843A8-BCBB-43B4-83BA-71BB76411E3A}">
          <p14:sldIdLst/>
        </p14:section>
        <p14:section name="Slides for Director Intro before video" id="{75808D36-08B1-4CA7-9F43-33A91CA4D753}">
          <p14:sldIdLst>
            <p14:sldId id="263"/>
            <p14:sldId id="286"/>
            <p14:sldId id="287"/>
            <p14:sldId id="28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64358" autoAdjust="0"/>
  </p:normalViewPr>
  <p:slideViewPr>
    <p:cSldViewPr>
      <p:cViewPr>
        <p:scale>
          <a:sx n="53" d="100"/>
          <a:sy n="53" d="100"/>
        </p:scale>
        <p:origin x="-20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RI-FS09\Secure$\Financial%20Services\FD300%20-%20Planning%20&amp;%20Analysis%20-%20Private\Five%20Year%20Forecast\FY2017\Institutes%205%20Yr%20Forecast%20FY17\5YF%20FY17%20Institute%20Slides\5YF%20FY17%20Institutes%20Support.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RI-FS09\Secure$\Financial%20Services\FD300%20-%20Planning%20&amp;%20Analysis%20-%20Private\Five%20Year%20Forecast\FY2017\Institutes%205%20Yr%20Forecast%20FY17\5YF%20FY17%20Institute%20Slides\5YF%20FY17%20Institutes%20Support.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RI-FS09\Secure$\Financial%20Services\FD300%20-%20Planning%20&amp;%20Analysis%20-%20Private\Five%20Year%20Forecast\FY2017\Institutes%205%20Yr%20Forecast%20FY17\5YF%20FY17%20Institute%20Slides\5YF%20FY17%20Institutes%20Support.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xPr>
        <a:bodyPr/>
        <a:lstStyle/>
        <a:p>
          <a:pPr>
            <a:defRPr sz="2000">
              <a:latin typeface="Georgia" panose="02040502050405020303" pitchFamily="18" charset="0"/>
            </a:defRPr>
          </a:pPr>
          <a:endParaRPr lang="en-US"/>
        </a:p>
      </c:txPr>
    </c:title>
    <c:autoTitleDeleted val="0"/>
    <c:plotArea>
      <c:layout/>
      <c:pieChart>
        <c:varyColors val="1"/>
        <c:ser>
          <c:idx val="0"/>
          <c:order val="0"/>
          <c:tx>
            <c:strRef>
              <c:f>Sheet1!$C$95</c:f>
              <c:strCache>
                <c:ptCount val="1"/>
                <c:pt idx="0">
                  <c:v>FY17 Revenues</c:v>
                </c:pt>
              </c:strCache>
            </c:strRef>
          </c:tx>
          <c:spPr>
            <a:scene3d>
              <a:camera prst="orthographicFront"/>
              <a:lightRig rig="threePt" dir="t"/>
            </a:scene3d>
            <a:sp3d>
              <a:bevelT w="190500" h="38100"/>
            </a:sp3d>
          </c:spPr>
          <c:dPt>
            <c:idx val="0"/>
            <c:bubble3D val="0"/>
            <c:spPr>
              <a:solidFill>
                <a:srgbClr val="17458F"/>
              </a:solidFill>
              <a:scene3d>
                <a:camera prst="orthographicFront"/>
                <a:lightRig rig="threePt" dir="t"/>
              </a:scene3d>
              <a:sp3d>
                <a:bevelT w="190500" h="38100"/>
              </a:sp3d>
            </c:spPr>
          </c:dPt>
          <c:dPt>
            <c:idx val="1"/>
            <c:bubble3D val="0"/>
            <c:spPr>
              <a:solidFill>
                <a:srgbClr val="00B050"/>
              </a:solidFill>
              <a:scene3d>
                <a:camera prst="orthographicFront"/>
                <a:lightRig rig="threePt" dir="t"/>
              </a:scene3d>
              <a:sp3d>
                <a:bevelT w="190500" h="38100"/>
              </a:sp3d>
            </c:spPr>
          </c:dPt>
          <c:dPt>
            <c:idx val="2"/>
            <c:bubble3D val="0"/>
            <c:spPr>
              <a:solidFill>
                <a:srgbClr val="F7A81B"/>
              </a:solidFill>
              <a:scene3d>
                <a:camera prst="orthographicFront"/>
                <a:lightRig rig="threePt" dir="t"/>
              </a:scene3d>
              <a:sp3d>
                <a:bevelT w="190500" h="38100"/>
              </a:sp3d>
            </c:spPr>
          </c:dPt>
          <c:dLbls>
            <c:dLbl>
              <c:idx val="0"/>
              <c:numFmt formatCode="&quot;$&quot;#,##0" sourceLinked="0"/>
              <c:spPr/>
              <c:txPr>
                <a:bodyPr/>
                <a:lstStyle/>
                <a:p>
                  <a:pPr>
                    <a:defRPr sz="3200" b="1" baseline="0">
                      <a:solidFill>
                        <a:schemeClr val="bg1"/>
                      </a:solidFill>
                      <a:latin typeface="Georgia" panose="02040502050405020303" pitchFamily="18" charset="0"/>
                    </a:defRPr>
                  </a:pPr>
                  <a:endParaRPr lang="en-US"/>
                </a:p>
              </c:txPr>
              <c:dLblPos val="ctr"/>
              <c:showLegendKey val="0"/>
              <c:showVal val="1"/>
              <c:showCatName val="0"/>
              <c:showSerName val="0"/>
              <c:showPercent val="0"/>
              <c:showBubbleSize val="0"/>
            </c:dLbl>
            <c:dLbl>
              <c:idx val="1"/>
              <c:layout>
                <c:manualLayout>
                  <c:x val="0.12545756780402451"/>
                  <c:y val="-2.6698381452318461E-2"/>
                </c:manualLayout>
              </c:layout>
              <c:dLblPos val="bestFit"/>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a:lstStyle/>
              <a:p>
                <a:pPr>
                  <a:defRPr sz="3200" b="1">
                    <a:latin typeface="Georgia" panose="02040502050405020303" pitchFamily="18" charset="0"/>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Sheet1!$A$97:$B$99</c:f>
              <c:strCache>
                <c:ptCount val="3"/>
                <c:pt idx="0">
                  <c:v>Membership Dues</c:v>
                </c:pt>
                <c:pt idx="1">
                  <c:v>Investment Returns</c:v>
                </c:pt>
                <c:pt idx="2">
                  <c:v>Other Rotary Revenue</c:v>
                </c:pt>
              </c:strCache>
            </c:strRef>
          </c:cat>
          <c:val>
            <c:numRef>
              <c:f>Sheet1!$C$97:$C$99</c:f>
              <c:numCache>
                <c:formatCode>0</c:formatCode>
                <c:ptCount val="3"/>
                <c:pt idx="0">
                  <c:v>68.972999999999999</c:v>
                </c:pt>
                <c:pt idx="1">
                  <c:v>3.3439999999999999</c:v>
                </c:pt>
                <c:pt idx="2">
                  <c:v>25.571999999999999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xPr>
        <a:bodyPr/>
        <a:lstStyle/>
        <a:p>
          <a:pPr>
            <a:defRPr>
              <a:latin typeface="Georgia" panose="02040502050405020303" pitchFamily="18" charset="0"/>
            </a:defRPr>
          </a:pPr>
          <a:endParaRPr lang="en-US"/>
        </a:p>
      </c:txPr>
    </c:title>
    <c:autoTitleDeleted val="0"/>
    <c:plotArea>
      <c:layout/>
      <c:pieChart>
        <c:varyColors val="1"/>
        <c:ser>
          <c:idx val="0"/>
          <c:order val="0"/>
          <c:tx>
            <c:strRef>
              <c:f>Sheet1!$C$101</c:f>
              <c:strCache>
                <c:ptCount val="1"/>
                <c:pt idx="0">
                  <c:v>FY17 Expenses</c:v>
                </c:pt>
              </c:strCache>
            </c:strRef>
          </c:tx>
          <c:spPr>
            <a:scene3d>
              <a:camera prst="orthographicFront"/>
              <a:lightRig rig="threePt" dir="t"/>
            </a:scene3d>
            <a:sp3d>
              <a:bevelT w="190500" h="38100"/>
            </a:sp3d>
          </c:spPr>
          <c:dLbls>
            <c:dLbl>
              <c:idx val="1"/>
              <c:layout>
                <c:manualLayout>
                  <c:x val="0.11161439195100613"/>
                  <c:y val="8.4547244094488189E-3"/>
                </c:manualLayout>
              </c:layout>
              <c:dLblPos val="bestFit"/>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a:lstStyle/>
              <a:p>
                <a:pPr>
                  <a:defRPr sz="3200" b="1">
                    <a:latin typeface="Georgia" panose="02040502050405020303" pitchFamily="18" charset="0"/>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(Sheet1!$A$103:$B$104,Sheet1!$A$105:$B$105)</c:f>
              <c:strCache>
                <c:ptCount val="3"/>
                <c:pt idx="0">
                  <c:v>Operating</c:v>
                </c:pt>
                <c:pt idx="1">
                  <c:v>Strategic Spend</c:v>
                </c:pt>
                <c:pt idx="2">
                  <c:v>Services &amp; Other</c:v>
                </c:pt>
              </c:strCache>
            </c:strRef>
          </c:cat>
          <c:val>
            <c:numRef>
              <c:f>(Sheet1!$C$103:$C$104,Sheet1!$C$105)</c:f>
              <c:numCache>
                <c:formatCode>0</c:formatCode>
                <c:ptCount val="3"/>
                <c:pt idx="0">
                  <c:v>73.753</c:v>
                </c:pt>
                <c:pt idx="1">
                  <c:v>2.915</c:v>
                </c:pt>
                <c:pt idx="2">
                  <c:v>22.211000000000002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211346489638585"/>
          <c:y val="6.1208841472343366E-2"/>
          <c:w val="0.54032242831570743"/>
          <c:h val="0.75661630270415448"/>
        </c:manualLayout>
      </c:layout>
      <c:barChart>
        <c:barDir val="col"/>
        <c:grouping val="clustered"/>
        <c:varyColors val="0"/>
        <c:ser>
          <c:idx val="0"/>
          <c:order val="0"/>
          <c:tx>
            <c:strRef>
              <c:f>[1]SUMMARY!$B$56</c:f>
              <c:strCache>
                <c:ptCount val="1"/>
                <c:pt idx="0">
                  <c:v>Reserve Balance</c:v>
                </c:pt>
              </c:strCache>
            </c:strRef>
          </c:tx>
          <c:spPr>
            <a:solidFill>
              <a:srgbClr val="FF7600"/>
            </a:solidFill>
            <a:ln>
              <a:noFill/>
            </a:ln>
            <a:scene3d>
              <a:camera prst="orthographicFront"/>
              <a:lightRig rig="threePt" dir="t"/>
            </a:scene3d>
            <a:sp3d>
              <a:bevelT w="190500" h="38100"/>
            </a:sp3d>
          </c:spPr>
          <c:invertIfNegative val="0"/>
          <c:dLbls>
            <c:dLbl>
              <c:idx val="3"/>
              <c:layout>
                <c:manualLayout>
                  <c:x val="0"/>
                  <c:y val="4.4414104520726352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3.0156046440453976E-3"/>
                  <c:y val="1.3323881638859473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1.3533537887614177E-5"/>
                  <c:y val="1.7765292090932108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4.803218797656751E-4"/>
                  <c:y val="1.7765292090932108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0"/>
                  <c:y val="2.2207044494174235E-2"/>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a:lstStyle/>
              <a:p>
                <a:pPr>
                  <a:defRPr sz="2000" b="1">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[1]SUMMARY!$J$50</c:f>
              <c:strCache>
                <c:ptCount val="1"/>
                <c:pt idx="0">
                  <c:v>FY16</c:v>
                </c:pt>
              </c:strCache>
            </c:strRef>
          </c:cat>
          <c:val>
            <c:numRef>
              <c:f>[1]SUMMARY!$J$56</c:f>
              <c:numCache>
                <c:formatCode>General</c:formatCode>
                <c:ptCount val="1"/>
                <c:pt idx="0">
                  <c:v>98</c:v>
                </c:pt>
              </c:numCache>
            </c:numRef>
          </c:val>
        </c:ser>
        <c:dLbls>
          <c:showLegendKey val="0"/>
          <c:showVal val="0"/>
          <c:showCatName val="0"/>
          <c:showSerName val="0"/>
          <c:showPercent val="0"/>
          <c:showBubbleSize val="0"/>
        </c:dLbls>
        <c:gapWidth val="30"/>
        <c:overlap val="-26"/>
        <c:axId val="45178240"/>
        <c:axId val="45192320"/>
      </c:barChart>
      <c:lineChart>
        <c:grouping val="standard"/>
        <c:varyColors val="0"/>
        <c:ser>
          <c:idx val="1"/>
          <c:order val="1"/>
          <c:tx>
            <c:strRef>
              <c:f>[1]SUMMARY!$B$57</c:f>
              <c:strCache>
                <c:ptCount val="1"/>
                <c:pt idx="0">
                  <c:v>Bylaw Target</c:v>
                </c:pt>
              </c:strCache>
            </c:strRef>
          </c:tx>
          <c:spPr>
            <a:ln>
              <a:solidFill>
                <a:srgbClr val="0066FF"/>
              </a:solidFill>
            </a:ln>
          </c:spPr>
          <c:marker>
            <c:symbol val="diamond"/>
            <c:size val="14"/>
            <c:spPr>
              <a:solidFill>
                <a:srgbClr val="005DAA"/>
              </a:solidFill>
              <a:ln w="9525" cap="sq" cmpd="dbl">
                <a:solidFill>
                  <a:srgbClr val="0066FF"/>
                </a:solidFill>
                <a:prstDash val="dash"/>
                <a:miter lim="800000"/>
              </a:ln>
            </c:spPr>
          </c:marker>
          <c:dLbls>
            <c:dLbl>
              <c:idx val="0"/>
              <c:layout>
                <c:manualLayout>
                  <c:x val="-3.9212175091016849E-2"/>
                  <c:y val="5.179433413214657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739083942007231E-2"/>
                  <c:y val="4.264871638037064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4.0739083942007252E-2"/>
                  <c:y val="5.153153417804034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4.0739083942007252E-2"/>
                  <c:y val="4.264871638037064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4.0739083942007301E-2"/>
                  <c:y val="5.153153417804034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4.9764718256671378E-2"/>
                  <c:y val="5.153120248215392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4.722278743869248E-2"/>
                  <c:y val="3.820732084329445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4.0739083942007252E-2"/>
                  <c:y val="5.5972943076875191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b="1" baseline="0">
                    <a:solidFill>
                      <a:srgbClr val="0070C0"/>
                    </a:solidFill>
                    <a:latin typeface="Georgia" panose="02040502050405020303" pitchFamily="18"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[1]SUMMARY!$J$50</c:f>
              <c:strCache>
                <c:ptCount val="1"/>
                <c:pt idx="0">
                  <c:v>FY16</c:v>
                </c:pt>
              </c:strCache>
            </c:strRef>
          </c:cat>
          <c:val>
            <c:numRef>
              <c:f>[1]SUMMARY!$J$57</c:f>
              <c:numCache>
                <c:formatCode>General</c:formatCode>
                <c:ptCount val="1"/>
                <c:pt idx="0">
                  <c:v>71</c:v>
                </c:pt>
              </c:numCache>
            </c:numRef>
          </c:val>
          <c:smooth val="0"/>
        </c:ser>
        <c:ser>
          <c:idx val="2"/>
          <c:order val="2"/>
          <c:tx>
            <c:strRef>
              <c:f>[1]SUMMARY!$B$59</c:f>
              <c:strCache>
                <c:ptCount val="1"/>
                <c:pt idx="0">
                  <c:v>Board Target</c:v>
                </c:pt>
              </c:strCache>
            </c:strRef>
          </c:tx>
          <c:spPr>
            <a:ln>
              <a:solidFill>
                <a:srgbClr val="006600"/>
              </a:solidFill>
            </a:ln>
          </c:spPr>
          <c:marker>
            <c:symbol val="diamond"/>
            <c:size val="14"/>
            <c:spPr>
              <a:solidFill>
                <a:srgbClr val="006600"/>
              </a:solidFill>
              <a:ln>
                <a:solidFill>
                  <a:srgbClr val="006600"/>
                </a:solidFill>
              </a:ln>
            </c:spPr>
          </c:marker>
          <c:dLbls>
            <c:dLbl>
              <c:idx val="0"/>
              <c:layout>
                <c:manualLayout>
                  <c:x val="-4.9964863263059857E-2"/>
                  <c:y val="-5.260805374871619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739035638079006E-2"/>
                  <c:y val="3.376591039122181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3.1692933997410584E-2"/>
                  <c:y val="2.488273976971811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4.0725502100191394E-2"/>
                  <c:y val="2.044132931764548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4.3734696121026866E-2"/>
                  <c:y val="3.376591039122181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5.0711591047825862E-2"/>
                  <c:y val="3.820697112593601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5.0167400366450218E-2"/>
                  <c:y val="3.820732084329440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4.4630564822649675E-2"/>
                  <c:y val="3.820730748153580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b="1" baseline="0">
                    <a:solidFill>
                      <a:srgbClr val="006600"/>
                    </a:solidFill>
                    <a:latin typeface="Georgia" panose="02040502050405020303" pitchFamily="18"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[1]SUMMARY!$J$50</c:f>
              <c:strCache>
                <c:ptCount val="1"/>
                <c:pt idx="0">
                  <c:v>FY16</c:v>
                </c:pt>
              </c:strCache>
            </c:strRef>
          </c:cat>
          <c:val>
            <c:numRef>
              <c:f>[1]SUMMARY!$J$59</c:f>
              <c:numCache>
                <c:formatCode>General</c:formatCode>
                <c:ptCount val="1"/>
                <c:pt idx="0">
                  <c:v>83</c:v>
                </c:pt>
              </c:numCache>
            </c:numRef>
          </c:val>
          <c:smooth val="0"/>
        </c:ser>
        <c:dLbls>
          <c:showLegendKey val="0"/>
          <c:showVal val="0"/>
          <c:showCatName val="0"/>
          <c:showSerName val="0"/>
          <c:showPercent val="0"/>
          <c:showBubbleSize val="0"/>
        </c:dLbls>
        <c:marker val="1"/>
        <c:smooth val="0"/>
        <c:axId val="45178240"/>
        <c:axId val="45192320"/>
      </c:lineChart>
      <c:catAx>
        <c:axId val="45178240"/>
        <c:scaling>
          <c:orientation val="minMax"/>
        </c:scaling>
        <c:delete val="0"/>
        <c:axPos val="b"/>
        <c:numFmt formatCode="General" sourceLinked="0"/>
        <c:majorTickMark val="out"/>
        <c:minorTickMark val="none"/>
        <c:tickLblPos val="nextTo"/>
        <c:txPr>
          <a:bodyPr/>
          <a:lstStyle/>
          <a:p>
            <a:pPr>
              <a:defRPr sz="1800" b="1">
                <a:latin typeface="Georgia" pitchFamily="18" charset="0"/>
              </a:defRPr>
            </a:pPr>
            <a:endParaRPr lang="en-US"/>
          </a:p>
        </c:txPr>
        <c:crossAx val="45192320"/>
        <c:crosses val="autoZero"/>
        <c:auto val="1"/>
        <c:lblAlgn val="ctr"/>
        <c:lblOffset val="100"/>
        <c:noMultiLvlLbl val="0"/>
      </c:catAx>
      <c:valAx>
        <c:axId val="45192320"/>
        <c:scaling>
          <c:orientation val="minMax"/>
          <c:max val="125"/>
        </c:scaling>
        <c:delete val="0"/>
        <c:axPos val="l"/>
        <c:numFmt formatCode="&quot;$&quot;#,##0" sourceLinked="0"/>
        <c:majorTickMark val="out"/>
        <c:minorTickMark val="none"/>
        <c:tickLblPos val="nextTo"/>
        <c:txPr>
          <a:bodyPr/>
          <a:lstStyle/>
          <a:p>
            <a:pPr>
              <a:defRPr sz="2000" b="1">
                <a:latin typeface="Georgia" panose="02040502050405020303" pitchFamily="18" charset="0"/>
              </a:defRPr>
            </a:pPr>
            <a:endParaRPr lang="en-US"/>
          </a:p>
        </c:txPr>
        <c:crossAx val="45178240"/>
        <c:crosses val="autoZero"/>
        <c:crossBetween val="between"/>
        <c:majorUnit val="25"/>
      </c:valAx>
      <c:spPr>
        <a:noFill/>
        <a:ln>
          <a:noFill/>
        </a:ln>
      </c:spPr>
    </c:plotArea>
    <c:plotVisOnly val="1"/>
    <c:dispBlanksAs val="gap"/>
    <c:showDLblsOverMax val="0"/>
  </c:chart>
  <c:spPr>
    <a:ln>
      <a:solidFill>
        <a:schemeClr val="tx1"/>
      </a:solid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0.74377</cdr:x>
      <cdr:y>0.625</cdr:y>
    </cdr:from>
    <cdr:to>
      <cdr:x>1</cdr:x>
      <cdr:y>0.83333</cdr:y>
    </cdr:to>
    <cdr:sp macro="" textlink="">
      <cdr:nvSpPr>
        <cdr:cNvPr id="2" name="TextBox 1"/>
        <cdr:cNvSpPr txBox="1"/>
      </cdr:nvSpPr>
      <cdr:spPr>
        <a:xfrm xmlns:a="http://schemas.openxmlformats.org/drawingml/2006/main">
          <a:off x="5724233" y="2857515"/>
          <a:ext cx="1971967" cy="9524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Georgia" panose="02040502050405020303" pitchFamily="18" charset="0"/>
            </a:rPr>
            <a:t>Membership</a:t>
          </a:r>
          <a:r>
            <a:rPr lang="en-US" sz="2000" b="1" baseline="0" dirty="0">
              <a:latin typeface="Georgia" panose="02040502050405020303" pitchFamily="18" charset="0"/>
            </a:rPr>
            <a:t> Dues</a:t>
          </a:r>
          <a:endParaRPr lang="en-US" sz="2000" b="1" dirty="0">
            <a:latin typeface="Georgia" panose="02040502050405020303" pitchFamily="18" charset="0"/>
          </a:endParaRPr>
        </a:p>
      </cdr:txBody>
    </cdr:sp>
  </cdr:relSizeAnchor>
  <cdr:relSizeAnchor xmlns:cdr="http://schemas.openxmlformats.org/drawingml/2006/chartDrawing">
    <cdr:from>
      <cdr:x>0.04028</cdr:x>
      <cdr:y>0.21644</cdr:y>
    </cdr:from>
    <cdr:to>
      <cdr:x>0.37917</cdr:x>
      <cdr:y>0.42477</cdr:y>
    </cdr:to>
    <cdr:sp macro="" textlink="">
      <cdr:nvSpPr>
        <cdr:cNvPr id="4" name="TextBox 1"/>
        <cdr:cNvSpPr txBox="1"/>
      </cdr:nvSpPr>
      <cdr:spPr>
        <a:xfrm xmlns:a="http://schemas.openxmlformats.org/drawingml/2006/main">
          <a:off x="184150" y="593725"/>
          <a:ext cx="1549400" cy="571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latin typeface="Georgia" panose="02040502050405020303" pitchFamily="18" charset="0"/>
            </a:rPr>
            <a:t>Other</a:t>
          </a:r>
          <a:r>
            <a:rPr lang="en-US" sz="2000" b="1" baseline="0" dirty="0">
              <a:latin typeface="Georgia" panose="02040502050405020303" pitchFamily="18" charset="0"/>
            </a:rPr>
            <a:t> </a:t>
          </a:r>
          <a:r>
            <a:rPr lang="en-US" sz="2000" b="1" baseline="0" dirty="0" smtClean="0">
              <a:latin typeface="Georgia" panose="02040502050405020303" pitchFamily="18" charset="0"/>
            </a:rPr>
            <a:t>Revenue</a:t>
          </a:r>
          <a:endParaRPr lang="en-US" sz="2000" b="1" dirty="0">
            <a:latin typeface="Georgia" panose="02040502050405020303" pitchFamily="18" charset="0"/>
          </a:endParaRPr>
        </a:p>
      </cdr:txBody>
    </cdr:sp>
  </cdr:relSizeAnchor>
  <cdr:relSizeAnchor xmlns:cdr="http://schemas.openxmlformats.org/drawingml/2006/chartDrawing">
    <cdr:from>
      <cdr:x>0.01111</cdr:x>
      <cdr:y>0.58796</cdr:y>
    </cdr:from>
    <cdr:to>
      <cdr:x>0.35</cdr:x>
      <cdr:y>0.7963</cdr:y>
    </cdr:to>
    <cdr:sp macro="" textlink="">
      <cdr:nvSpPr>
        <cdr:cNvPr id="5" name="TextBox 1"/>
        <cdr:cNvSpPr txBox="1"/>
      </cdr:nvSpPr>
      <cdr:spPr>
        <a:xfrm xmlns:a="http://schemas.openxmlformats.org/drawingml/2006/main">
          <a:off x="50800" y="1612900"/>
          <a:ext cx="1549400" cy="571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latin typeface="Georgia" panose="02040502050405020303" pitchFamily="18" charset="0"/>
            </a:rPr>
            <a:t>Investment</a:t>
          </a:r>
          <a:r>
            <a:rPr lang="en-US" sz="2000" b="1" baseline="0" dirty="0">
              <a:latin typeface="Georgia" panose="02040502050405020303" pitchFamily="18" charset="0"/>
            </a:rPr>
            <a:t> Returns</a:t>
          </a:r>
          <a:endParaRPr lang="en-US" sz="2000" b="1" dirty="0">
            <a:latin typeface="Georgia" panose="02040502050405020303"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0.02941</cdr:x>
      <cdr:y>0.15</cdr:y>
    </cdr:from>
    <cdr:to>
      <cdr:x>0.34314</cdr:x>
      <cdr:y>0.31667</cdr:y>
    </cdr:to>
    <cdr:sp macro="" textlink="">
      <cdr:nvSpPr>
        <cdr:cNvPr id="5" name="TextBox 1"/>
        <cdr:cNvSpPr txBox="1"/>
      </cdr:nvSpPr>
      <cdr:spPr>
        <a:xfrm xmlns:a="http://schemas.openxmlformats.org/drawingml/2006/main">
          <a:off x="228600" y="685801"/>
          <a:ext cx="2438400" cy="762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latin typeface="Georgia" panose="02040502050405020303" pitchFamily="18" charset="0"/>
            </a:rPr>
            <a:t>Services</a:t>
          </a:r>
          <a:r>
            <a:rPr lang="en-US" sz="2000" b="1" baseline="0" dirty="0">
              <a:latin typeface="Georgia" panose="02040502050405020303" pitchFamily="18" charset="0"/>
            </a:rPr>
            <a:t> &amp; </a:t>
          </a:r>
          <a:r>
            <a:rPr lang="en-US" sz="2000" b="1" baseline="0" dirty="0" smtClean="0">
              <a:latin typeface="Georgia" panose="02040502050405020303" pitchFamily="18" charset="0"/>
            </a:rPr>
            <a:t>Other Activities</a:t>
          </a:r>
          <a:endParaRPr lang="en-US" sz="2000" b="1" dirty="0">
            <a:latin typeface="Georgia" panose="02040502050405020303" pitchFamily="18" charset="0"/>
          </a:endParaRPr>
        </a:p>
      </cdr:txBody>
    </cdr:sp>
  </cdr:relSizeAnchor>
  <cdr:relSizeAnchor xmlns:cdr="http://schemas.openxmlformats.org/drawingml/2006/chartDrawing">
    <cdr:from>
      <cdr:x>0.05882</cdr:x>
      <cdr:y>0.46667</cdr:y>
    </cdr:from>
    <cdr:to>
      <cdr:x>0.24326</cdr:x>
      <cdr:y>0.675</cdr:y>
    </cdr:to>
    <cdr:sp macro="" textlink="">
      <cdr:nvSpPr>
        <cdr:cNvPr id="6" name="TextBox 1"/>
        <cdr:cNvSpPr txBox="1"/>
      </cdr:nvSpPr>
      <cdr:spPr>
        <a:xfrm xmlns:a="http://schemas.openxmlformats.org/drawingml/2006/main">
          <a:off x="457200" y="2133600"/>
          <a:ext cx="1433512" cy="9524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latin typeface="Georgia" panose="02040502050405020303" pitchFamily="18" charset="0"/>
            </a:rPr>
            <a:t>Strategic</a:t>
          </a:r>
          <a:r>
            <a:rPr lang="en-US" sz="2000" b="1" baseline="0" dirty="0">
              <a:latin typeface="Georgia" panose="02040502050405020303" pitchFamily="18" charset="0"/>
            </a:rPr>
            <a:t> Spend</a:t>
          </a:r>
          <a:endParaRPr lang="en-US" sz="2000" b="1" dirty="0">
            <a:latin typeface="Georgia" panose="02040502050405020303" pitchFamily="18" charset="0"/>
          </a:endParaRPr>
        </a:p>
      </cdr:txBody>
    </cdr:sp>
  </cdr:relSizeAnchor>
  <cdr:relSizeAnchor xmlns:cdr="http://schemas.openxmlformats.org/drawingml/2006/chartDrawing">
    <cdr:from>
      <cdr:x>0.74167</cdr:x>
      <cdr:y>0.65</cdr:y>
    </cdr:from>
    <cdr:to>
      <cdr:x>1</cdr:x>
      <cdr:y>0.85833</cdr:y>
    </cdr:to>
    <cdr:sp macro="" textlink="">
      <cdr:nvSpPr>
        <cdr:cNvPr id="7" name="TextBox 1"/>
        <cdr:cNvSpPr txBox="1"/>
      </cdr:nvSpPr>
      <cdr:spPr>
        <a:xfrm xmlns:a="http://schemas.openxmlformats.org/drawingml/2006/main">
          <a:off x="5764556" y="2971800"/>
          <a:ext cx="2007844" cy="9524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smtClean="0">
              <a:latin typeface="Georgia" panose="02040502050405020303" pitchFamily="18" charset="0"/>
            </a:rPr>
            <a:t>Operating</a:t>
          </a:r>
          <a:endParaRPr lang="en-US" sz="2000" b="1" dirty="0">
            <a:latin typeface="Georgia" panose="02040502050405020303"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0.23849</cdr:x>
      <cdr:y>0.3864</cdr:y>
    </cdr:from>
    <cdr:to>
      <cdr:x>0.64854</cdr:x>
      <cdr:y>0.3864</cdr:y>
    </cdr:to>
    <cdr:cxnSp macro="">
      <cdr:nvCxnSpPr>
        <cdr:cNvPr id="3" name="Straight Connector 2"/>
        <cdr:cNvCxnSpPr/>
      </cdr:nvCxnSpPr>
      <cdr:spPr>
        <a:xfrm xmlns:a="http://schemas.openxmlformats.org/drawingml/2006/main">
          <a:off x="1085850" y="1104900"/>
          <a:ext cx="1866900" cy="0"/>
        </a:xfrm>
        <a:prstGeom xmlns:a="http://schemas.openxmlformats.org/drawingml/2006/main" prst="line">
          <a:avLst/>
        </a:prstGeom>
        <a:ln xmlns:a="http://schemas.openxmlformats.org/drawingml/2006/main" w="41275">
          <a:solidFill>
            <a:srgbClr val="005DAA"/>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0.64516</cdr:x>
      <cdr:y>0.26982</cdr:y>
    </cdr:from>
    <cdr:to>
      <cdr:x>0.97849</cdr:x>
      <cdr:y>0.36642</cdr:y>
    </cdr:to>
    <cdr:sp macro="" textlink="">
      <cdr:nvSpPr>
        <cdr:cNvPr id="2" name="TextBox 1"/>
        <cdr:cNvSpPr txBox="1"/>
      </cdr:nvSpPr>
      <cdr:spPr>
        <a:xfrm xmlns:a="http://schemas.openxmlformats.org/drawingml/2006/main">
          <a:off x="4572000" y="1261031"/>
          <a:ext cx="2362200" cy="4514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latin typeface="Georgia" panose="02040502050405020303" pitchFamily="18" charset="0"/>
            </a:rPr>
            <a:t>Board Target</a:t>
          </a:r>
        </a:p>
      </cdr:txBody>
    </cdr:sp>
  </cdr:relSizeAnchor>
  <cdr:relSizeAnchor xmlns:cdr="http://schemas.openxmlformats.org/drawingml/2006/chartDrawing">
    <cdr:from>
      <cdr:x>0.64516</cdr:x>
      <cdr:y>0.34239</cdr:y>
    </cdr:from>
    <cdr:to>
      <cdr:x>1</cdr:x>
      <cdr:y>0.4553</cdr:y>
    </cdr:to>
    <cdr:sp macro="" textlink="">
      <cdr:nvSpPr>
        <cdr:cNvPr id="4" name="TextBox 1"/>
        <cdr:cNvSpPr txBox="1"/>
      </cdr:nvSpPr>
      <cdr:spPr>
        <a:xfrm xmlns:a="http://schemas.openxmlformats.org/drawingml/2006/main">
          <a:off x="4572000" y="1600200"/>
          <a:ext cx="2514600" cy="5276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a:latin typeface="Georgia" panose="02040502050405020303" pitchFamily="18" charset="0"/>
            </a:rPr>
            <a:t>Bylaw Target</a:t>
          </a:r>
        </a:p>
      </cdr:txBody>
    </cdr:sp>
  </cdr:relSizeAnchor>
  <cdr:relSizeAnchor xmlns:cdr="http://schemas.openxmlformats.org/drawingml/2006/chartDrawing">
    <cdr:from>
      <cdr:x>0.23656</cdr:x>
      <cdr:y>0.30978</cdr:y>
    </cdr:from>
    <cdr:to>
      <cdr:x>0.64516</cdr:x>
      <cdr:y>0.30978</cdr:y>
    </cdr:to>
    <cdr:cxnSp macro="">
      <cdr:nvCxnSpPr>
        <cdr:cNvPr id="6" name="Straight Connector 5"/>
        <cdr:cNvCxnSpPr/>
      </cdr:nvCxnSpPr>
      <cdr:spPr>
        <a:xfrm xmlns:a="http://schemas.openxmlformats.org/drawingml/2006/main">
          <a:off x="1676400" y="1447800"/>
          <a:ext cx="2895600" cy="0"/>
        </a:xfrm>
        <a:prstGeom xmlns:a="http://schemas.openxmlformats.org/drawingml/2006/main" prst="line">
          <a:avLst/>
        </a:prstGeom>
        <a:ln xmlns:a="http://schemas.openxmlformats.org/drawingml/2006/main" w="41275">
          <a:solidFill>
            <a:srgbClr val="006600"/>
          </a:solidFill>
          <a:prstDash val="sysDash"/>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1EE332F-F0D1-4312-9C17-EA8B61802D7D}" type="datetimeFigureOut">
              <a:rPr lang="en-US" smtClean="0"/>
              <a:t>9/19/2016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BF972CC-9A88-44F7-B5E8-B44425F6D592}" type="slidenum">
              <a:rPr lang="en-US" smtClean="0"/>
              <a:t>‹#›</a:t>
            </a:fld>
            <a:endParaRPr lang="en-US"/>
          </a:p>
        </p:txBody>
      </p:sp>
    </p:spTree>
    <p:extLst>
      <p:ext uri="{BB962C8B-B14F-4D97-AF65-F5344CB8AC3E}">
        <p14:creationId xmlns:p14="http://schemas.microsoft.com/office/powerpoint/2010/main" val="3449435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smtClean="0">
                <a:solidFill>
                  <a:schemeClr val="tx1"/>
                </a:solidFill>
                <a:effectLst/>
                <a:latin typeface="+mn-lt"/>
                <a:ea typeface="+mn-ea"/>
                <a:cs typeface="+mn-cs"/>
              </a:rPr>
              <a:t>Today, I am excited to share with you the </a:t>
            </a:r>
            <a:r>
              <a:rPr lang="en-US" sz="1200" i="1" kern="1200" dirty="0" smtClean="0">
                <a:solidFill>
                  <a:schemeClr val="tx1"/>
                </a:solidFill>
                <a:effectLst/>
                <a:latin typeface="+mn-lt"/>
                <a:ea typeface="+mn-ea"/>
                <a:cs typeface="+mn-cs"/>
              </a:rPr>
              <a:t>Five Year Forecast News, </a:t>
            </a:r>
            <a:r>
              <a:rPr lang="en-US" sz="1200" kern="1200" dirty="0" smtClean="0">
                <a:solidFill>
                  <a:schemeClr val="tx1"/>
                </a:solidFill>
                <a:effectLst/>
                <a:latin typeface="+mn-lt"/>
                <a:ea typeface="+mn-ea"/>
                <a:cs typeface="+mn-cs"/>
              </a:rPr>
              <a:t>a short video that provides an update   regarding Rotary’s financial health. Before I show the video, I would like to provide you some information.</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As you know, we are all about connectivity – It is the core of who we are as an organization. It's important to understand that our dues provide funding for things that help us connect like technology, communication, leadership, youth programs, membership development and so much more.</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It is my pleasure to share with you that Rotary has successfully concluded its 110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year and we are financially healthy.</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Let me take a few minutes to provide you with some background for the video. &lt;CLICK&gt;</a:t>
            </a:r>
          </a:p>
          <a:p>
            <a:r>
              <a:rPr lang="en-US" sz="1200" kern="1200" dirty="0" smtClean="0">
                <a:solidFill>
                  <a:schemeClr val="tx1"/>
                </a:solidFill>
                <a:effectLst/>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smtClean="0">
              <a:ln>
                <a:noFill/>
              </a:ln>
              <a:solidFill>
                <a:srgbClr val="002060"/>
              </a:solidFill>
              <a:effectLst/>
              <a:uLnTx/>
              <a:uFillTx/>
              <a:latin typeface="Arial Narrow" pitchFamily="34" charset="0"/>
              <a:ea typeface="ヒラギノ角ゴ Pro W3"/>
              <a:cs typeface="ヒラギノ角ゴ Pro W3"/>
            </a:endParaRPr>
          </a:p>
        </p:txBody>
      </p:sp>
      <p:sp>
        <p:nvSpPr>
          <p:cNvPr id="2" name="Slide Number Placeholder 1"/>
          <p:cNvSpPr>
            <a:spLocks noGrp="1"/>
          </p:cNvSpPr>
          <p:nvPr>
            <p:ph type="sldNum" sz="quarter" idx="10"/>
          </p:nvPr>
        </p:nvSpPr>
        <p:spPr/>
        <p:txBody>
          <a:bodyPr/>
          <a:lstStyle/>
          <a:p>
            <a:fld id="{1BF972CC-9A88-44F7-B5E8-B44425F6D59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0671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22" eaLnBrk="0" hangingPunct="0">
              <a:spcBef>
                <a:spcPct val="30000"/>
              </a:spcBef>
              <a:defRPr sz="1200">
                <a:solidFill>
                  <a:schemeClr val="tx1"/>
                </a:solidFill>
                <a:latin typeface="Arial" pitchFamily="34" charset="0"/>
                <a:ea typeface="ヒラギノ角ゴ Pro W3"/>
                <a:cs typeface="ヒラギノ角ゴ Pro W3"/>
              </a:defRPr>
            </a:lvl1pPr>
            <a:lvl2pPr marL="715843" indent="-274593" defTabSz="930122" eaLnBrk="0" hangingPunct="0">
              <a:spcBef>
                <a:spcPct val="30000"/>
              </a:spcBef>
              <a:defRPr sz="1200">
                <a:solidFill>
                  <a:schemeClr val="tx1"/>
                </a:solidFill>
                <a:latin typeface="Arial" pitchFamily="34" charset="0"/>
                <a:ea typeface="ヒラギノ角ゴ Pro W3"/>
                <a:cs typeface="ヒラギノ角ゴ Pro W3"/>
              </a:defRPr>
            </a:lvl2pPr>
            <a:lvl3pPr marL="1101542" indent="-219039" defTabSz="930122" eaLnBrk="0" hangingPunct="0">
              <a:spcBef>
                <a:spcPct val="30000"/>
              </a:spcBef>
              <a:defRPr sz="1200">
                <a:solidFill>
                  <a:schemeClr val="tx1"/>
                </a:solidFill>
                <a:latin typeface="Arial" pitchFamily="34" charset="0"/>
                <a:ea typeface="ヒラギノ角ゴ Pro W3"/>
                <a:cs typeface="ヒラギノ角ゴ Pro W3"/>
              </a:defRPr>
            </a:lvl3pPr>
            <a:lvl4pPr marL="1541208" indent="-219039" defTabSz="930122" eaLnBrk="0" hangingPunct="0">
              <a:spcBef>
                <a:spcPct val="30000"/>
              </a:spcBef>
              <a:defRPr sz="1200">
                <a:solidFill>
                  <a:schemeClr val="tx1"/>
                </a:solidFill>
                <a:latin typeface="Arial" pitchFamily="34" charset="0"/>
                <a:ea typeface="ヒラギノ角ゴ Pro W3"/>
                <a:cs typeface="ヒラギノ角ゴ Pro W3"/>
              </a:defRPr>
            </a:lvl4pPr>
            <a:lvl5pPr marL="1982458" indent="-219039" defTabSz="930122" eaLnBrk="0" hangingPunct="0">
              <a:spcBef>
                <a:spcPct val="30000"/>
              </a:spcBef>
              <a:defRPr sz="1200">
                <a:solidFill>
                  <a:schemeClr val="tx1"/>
                </a:solidFill>
                <a:latin typeface="Arial" pitchFamily="34" charset="0"/>
                <a:ea typeface="ヒラギノ角ゴ Pro W3"/>
                <a:cs typeface="ヒラギノ角ゴ Pro W3"/>
              </a:defRPr>
            </a:lvl5pPr>
            <a:lvl6pPr marL="2439583"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896708"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353832"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10955"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65F34143-B020-4B53-88AD-5B827C65F081}" type="slidenum">
              <a:rPr lang="en-US" altLang="en-US" smtClean="0">
                <a:solidFill>
                  <a:prstClr val="black"/>
                </a:solidFill>
              </a:rPr>
              <a:pPr>
                <a:spcBef>
                  <a:spcPct val="0"/>
                </a:spcBef>
              </a:pPr>
              <a:t>2</a:t>
            </a:fld>
            <a:endParaRPr lang="en-US" altLang="en-US" dirty="0" smtClean="0">
              <a:solidFill>
                <a:prstClr val="black"/>
              </a:solidFill>
            </a:endParaRPr>
          </a:p>
        </p:txBody>
      </p:sp>
      <p:sp>
        <p:nvSpPr>
          <p:cNvPr id="3" name="Notes Placeholder 2"/>
          <p:cNvSpPr>
            <a:spLocks noGrp="1"/>
          </p:cNvSpPr>
          <p:nvPr>
            <p:ph type="body" idx="1"/>
          </p:nvPr>
        </p:nvSpPr>
        <p:spPr>
          <a:xfrm>
            <a:off x="0" y="4343400"/>
            <a:ext cx="7010400" cy="4564284"/>
          </a:xfrm>
        </p:spPr>
        <p:txBody>
          <a:bodyPr/>
          <a:lstStyle/>
          <a:p>
            <a:pPr lvl="0"/>
            <a:r>
              <a:rPr lang="en-US" sz="1200" kern="1200" dirty="0" smtClean="0">
                <a:solidFill>
                  <a:schemeClr val="tx1"/>
                </a:solidFill>
                <a:effectLst/>
                <a:latin typeface="+mn-lt"/>
                <a:ea typeface="+mn-ea"/>
                <a:cs typeface="+mn-cs"/>
              </a:rPr>
              <a:t>It is important to note that Rotary has 3 main sources of revenue. </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Revenues from club dues: </a:t>
            </a:r>
            <a:endParaRPr lang="en-US" sz="8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In 2017, membership dues are projected to be 70% of revenues – This makes it a very important revenue source!</a:t>
            </a:r>
            <a:endParaRPr lang="en-US" sz="8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Net investment income is the second source</a:t>
            </a:r>
            <a:endParaRPr lang="en-US" sz="8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As you know net investment returns are very volatile so Rotary plans conservatively for very little income from this source.</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Finally, Rotary receives other revenue from Services and Other Activities such as the International Convention, The Rotarian magazine, and the rental of One Rotary Center. These revenues are budgeted to cover the costs associated with these activities. </a:t>
            </a:r>
            <a:r>
              <a:rPr lang="en-US" sz="1400" kern="1200" dirty="0" smtClean="0">
                <a:solidFill>
                  <a:schemeClr val="tx1"/>
                </a:solidFill>
                <a:effectLst/>
                <a:latin typeface="+mn-lt"/>
                <a:ea typeface="+mn-ea"/>
                <a:cs typeface="+mn-cs"/>
              </a:rPr>
              <a:t>&lt;CLICK&gt;</a:t>
            </a:r>
            <a:endParaRPr lang="en-US" sz="800" kern="1200" dirty="0" smtClean="0">
              <a:solidFill>
                <a:schemeClr val="tx1"/>
              </a:solidFill>
              <a:effectLst/>
              <a:latin typeface="+mn-lt"/>
              <a:ea typeface="+mn-ea"/>
              <a:cs typeface="+mn-cs"/>
            </a:endParaRPr>
          </a:p>
          <a:p>
            <a:pPr defTabSz="931723">
              <a:defRPr/>
            </a:pPr>
            <a:endParaRPr lang="en-US" b="0" i="0" u="none" dirty="0" smtClean="0"/>
          </a:p>
        </p:txBody>
      </p:sp>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342177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22" eaLnBrk="0" hangingPunct="0">
              <a:spcBef>
                <a:spcPct val="30000"/>
              </a:spcBef>
              <a:defRPr sz="1200">
                <a:solidFill>
                  <a:schemeClr val="tx1"/>
                </a:solidFill>
                <a:latin typeface="Arial" pitchFamily="34" charset="0"/>
                <a:ea typeface="ヒラギノ角ゴ Pro W3"/>
                <a:cs typeface="ヒラギノ角ゴ Pro W3"/>
              </a:defRPr>
            </a:lvl1pPr>
            <a:lvl2pPr marL="715843" indent="-274593" defTabSz="930122" eaLnBrk="0" hangingPunct="0">
              <a:spcBef>
                <a:spcPct val="30000"/>
              </a:spcBef>
              <a:defRPr sz="1200">
                <a:solidFill>
                  <a:schemeClr val="tx1"/>
                </a:solidFill>
                <a:latin typeface="Arial" pitchFamily="34" charset="0"/>
                <a:ea typeface="ヒラギノ角ゴ Pro W3"/>
                <a:cs typeface="ヒラギノ角ゴ Pro W3"/>
              </a:defRPr>
            </a:lvl2pPr>
            <a:lvl3pPr marL="1101542" indent="-219039" defTabSz="930122" eaLnBrk="0" hangingPunct="0">
              <a:spcBef>
                <a:spcPct val="30000"/>
              </a:spcBef>
              <a:defRPr sz="1200">
                <a:solidFill>
                  <a:schemeClr val="tx1"/>
                </a:solidFill>
                <a:latin typeface="Arial" pitchFamily="34" charset="0"/>
                <a:ea typeface="ヒラギノ角ゴ Pro W3"/>
                <a:cs typeface="ヒラギノ角ゴ Pro W3"/>
              </a:defRPr>
            </a:lvl3pPr>
            <a:lvl4pPr marL="1541208" indent="-219039" defTabSz="930122" eaLnBrk="0" hangingPunct="0">
              <a:spcBef>
                <a:spcPct val="30000"/>
              </a:spcBef>
              <a:defRPr sz="1200">
                <a:solidFill>
                  <a:schemeClr val="tx1"/>
                </a:solidFill>
                <a:latin typeface="Arial" pitchFamily="34" charset="0"/>
                <a:ea typeface="ヒラギノ角ゴ Pro W3"/>
                <a:cs typeface="ヒラギノ角ゴ Pro W3"/>
              </a:defRPr>
            </a:lvl4pPr>
            <a:lvl5pPr marL="1982458" indent="-219039" defTabSz="930122" eaLnBrk="0" hangingPunct="0">
              <a:spcBef>
                <a:spcPct val="30000"/>
              </a:spcBef>
              <a:defRPr sz="1200">
                <a:solidFill>
                  <a:schemeClr val="tx1"/>
                </a:solidFill>
                <a:latin typeface="Arial" pitchFamily="34" charset="0"/>
                <a:ea typeface="ヒラギノ角ゴ Pro W3"/>
                <a:cs typeface="ヒラギノ角ゴ Pro W3"/>
              </a:defRPr>
            </a:lvl5pPr>
            <a:lvl6pPr marL="2439583"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896708"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353832"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10955"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65F34143-B020-4B53-88AD-5B827C65F081}" type="slidenum">
              <a:rPr lang="en-US" altLang="en-US" smtClean="0">
                <a:solidFill>
                  <a:prstClr val="black"/>
                </a:solidFill>
              </a:rPr>
              <a:pPr>
                <a:spcBef>
                  <a:spcPct val="0"/>
                </a:spcBef>
              </a:pPr>
              <a:t>3</a:t>
            </a:fld>
            <a:endParaRPr lang="en-US" altLang="en-US" dirty="0" smtClean="0">
              <a:solidFill>
                <a:prstClr val="black"/>
              </a:solidFill>
            </a:endParaRPr>
          </a:p>
        </p:txBody>
      </p:sp>
      <p:sp>
        <p:nvSpPr>
          <p:cNvPr id="3" name="Notes Placeholder 2"/>
          <p:cNvSpPr>
            <a:spLocks noGrp="1"/>
          </p:cNvSpPr>
          <p:nvPr>
            <p:ph type="body" idx="1"/>
          </p:nvPr>
        </p:nvSpPr>
        <p:spPr>
          <a:xfrm>
            <a:off x="0" y="4343400"/>
            <a:ext cx="7010400" cy="4564284"/>
          </a:xfrm>
        </p:spPr>
        <p:txBody>
          <a:bodyPr/>
          <a:lstStyle/>
          <a:p>
            <a:pPr lvl="0"/>
            <a:r>
              <a:rPr lang="en-US" sz="1200" kern="1200" dirty="0" smtClean="0">
                <a:solidFill>
                  <a:schemeClr val="tx1"/>
                </a:solidFill>
                <a:effectLst/>
                <a:latin typeface="+mn-lt"/>
                <a:ea typeface="+mn-ea"/>
                <a:cs typeface="+mn-cs"/>
              </a:rPr>
              <a:t>Rotary also has 3 basic types of expenses.</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Club dues and net investment income are used to pay for the operating expenses – things like member services and programs, communications and marketing initiatives, the Board of Directors and District Governor allowances ––and compliance activities, like filing our annual financial statements.</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Rotary has expenses associated with Services and Other Activities  </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For example the costs associated with the convention, The Rotary Magazine, and One Rotary Center.  As mentioned before the revenues associated with these activities cover the costs.</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It is important to note that the Board must pass a balanced budget each year.  Expenses must be equal or less than revenues.</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However, the by-laws provide that from time to time the Board can approve strategic spending from the reserves.  </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the past these funds have been used to pay for regional membership plans, fund polio communications and fund contributions to The Rotary Foundation.  </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This reserve is also known as the general surplus fund. </a:t>
            </a:r>
            <a:r>
              <a:rPr lang="en-US" sz="1400" kern="1200" dirty="0" smtClean="0">
                <a:solidFill>
                  <a:schemeClr val="tx1"/>
                </a:solidFill>
                <a:effectLst/>
                <a:latin typeface="+mn-lt"/>
                <a:ea typeface="+mn-ea"/>
                <a:cs typeface="+mn-cs"/>
              </a:rPr>
              <a:t>&lt;CLICK&gt;</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a:solidFill>
                <a:schemeClr val="tx1"/>
              </a:solidFill>
              <a:effectLst/>
              <a:latin typeface="+mn-lt"/>
              <a:ea typeface="+mn-ea"/>
              <a:cs typeface="+mn-cs"/>
            </a:endParaRPr>
          </a:p>
        </p:txBody>
      </p:sp>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003152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22" eaLnBrk="0" hangingPunct="0">
              <a:spcBef>
                <a:spcPct val="30000"/>
              </a:spcBef>
              <a:defRPr sz="1200">
                <a:solidFill>
                  <a:schemeClr val="tx1"/>
                </a:solidFill>
                <a:latin typeface="Arial" pitchFamily="34" charset="0"/>
                <a:ea typeface="ヒラギノ角ゴ Pro W3"/>
                <a:cs typeface="ヒラギノ角ゴ Pro W3"/>
              </a:defRPr>
            </a:lvl1pPr>
            <a:lvl2pPr marL="715843" indent="-274593" defTabSz="930122" eaLnBrk="0" hangingPunct="0">
              <a:spcBef>
                <a:spcPct val="30000"/>
              </a:spcBef>
              <a:defRPr sz="1200">
                <a:solidFill>
                  <a:schemeClr val="tx1"/>
                </a:solidFill>
                <a:latin typeface="Arial" pitchFamily="34" charset="0"/>
                <a:ea typeface="ヒラギノ角ゴ Pro W3"/>
                <a:cs typeface="ヒラギノ角ゴ Pro W3"/>
              </a:defRPr>
            </a:lvl2pPr>
            <a:lvl3pPr marL="1101542" indent="-219039" defTabSz="930122" eaLnBrk="0" hangingPunct="0">
              <a:spcBef>
                <a:spcPct val="30000"/>
              </a:spcBef>
              <a:defRPr sz="1200">
                <a:solidFill>
                  <a:schemeClr val="tx1"/>
                </a:solidFill>
                <a:latin typeface="Arial" pitchFamily="34" charset="0"/>
                <a:ea typeface="ヒラギノ角ゴ Pro W3"/>
                <a:cs typeface="ヒラギノ角ゴ Pro W3"/>
              </a:defRPr>
            </a:lvl3pPr>
            <a:lvl4pPr marL="1541208" indent="-219039" defTabSz="930122" eaLnBrk="0" hangingPunct="0">
              <a:spcBef>
                <a:spcPct val="30000"/>
              </a:spcBef>
              <a:defRPr sz="1200">
                <a:solidFill>
                  <a:schemeClr val="tx1"/>
                </a:solidFill>
                <a:latin typeface="Arial" pitchFamily="34" charset="0"/>
                <a:ea typeface="ヒラギノ角ゴ Pro W3"/>
                <a:cs typeface="ヒラギノ角ゴ Pro W3"/>
              </a:defRPr>
            </a:lvl4pPr>
            <a:lvl5pPr marL="1982458" indent="-219039" defTabSz="930122" eaLnBrk="0" hangingPunct="0">
              <a:spcBef>
                <a:spcPct val="30000"/>
              </a:spcBef>
              <a:defRPr sz="1200">
                <a:solidFill>
                  <a:schemeClr val="tx1"/>
                </a:solidFill>
                <a:latin typeface="Arial" pitchFamily="34" charset="0"/>
                <a:ea typeface="ヒラギノ角ゴ Pro W3"/>
                <a:cs typeface="ヒラギノ角ゴ Pro W3"/>
              </a:defRPr>
            </a:lvl5pPr>
            <a:lvl6pPr marL="2439583"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896708"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353832"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10955" indent="-219039" defTabSz="930122"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65F34143-B020-4B53-88AD-5B827C65F081}" type="slidenum">
              <a:rPr lang="en-US" altLang="en-US" smtClean="0">
                <a:solidFill>
                  <a:prstClr val="black"/>
                </a:solidFill>
              </a:rPr>
              <a:pPr>
                <a:spcBef>
                  <a:spcPct val="0"/>
                </a:spcBef>
              </a:pPr>
              <a:t>4</a:t>
            </a:fld>
            <a:endParaRPr lang="en-US" altLang="en-US" dirty="0" smtClean="0">
              <a:solidFill>
                <a:prstClr val="black"/>
              </a:solidFill>
            </a:endParaRPr>
          </a:p>
        </p:txBody>
      </p:sp>
      <p:sp>
        <p:nvSpPr>
          <p:cNvPr id="3" name="Notes Placeholder 2"/>
          <p:cNvSpPr>
            <a:spLocks noGrp="1"/>
          </p:cNvSpPr>
          <p:nvPr>
            <p:ph type="body" idx="1"/>
          </p:nvPr>
        </p:nvSpPr>
        <p:spPr>
          <a:xfrm>
            <a:off x="0" y="4343400"/>
            <a:ext cx="7010400" cy="4564284"/>
          </a:xfrm>
        </p:spPr>
        <p:txBody>
          <a:bodyPr/>
          <a:lstStyle/>
          <a:p>
            <a:pPr lvl="0"/>
            <a:r>
              <a:rPr lang="en-US" sz="1200" kern="1200" dirty="0" smtClean="0">
                <a:solidFill>
                  <a:schemeClr val="tx1"/>
                </a:solidFill>
                <a:effectLst/>
                <a:latin typeface="+mn-lt"/>
                <a:ea typeface="+mn-ea"/>
                <a:cs typeface="+mn-cs"/>
              </a:rPr>
              <a:t>In accordance with by-law 17.050.6, Rotary International should have a reserve equivalent to 85% of the highest level of expenses over the last 3 years.  The by-law target is shown here as a blue line.</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Board of Directors sets a more conservative reserve target. </a:t>
            </a:r>
            <a:endParaRPr lang="en-US" sz="8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Board includes a convention reserve – equivalent to the excess revenues from past conventions.  Funds from this reserve can be used for future conventions that may not break-even.</a:t>
            </a:r>
            <a:endParaRPr lang="en-US" sz="8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Board also includes an investment reserve that to ensure sufficient funding when investment returns are lower than budgeted.</a:t>
            </a:r>
            <a:endParaRPr lang="en-US" sz="8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As indicated earlier the Board can also designate some of the surplus funds </a:t>
            </a:r>
            <a:r>
              <a:rPr lang="en-US" sz="1200" b="1" kern="1200" dirty="0" smtClean="0">
                <a:solidFill>
                  <a:schemeClr val="tx1"/>
                </a:solidFill>
                <a:effectLst/>
                <a:latin typeface="+mn-lt"/>
                <a:ea typeface="+mn-ea"/>
                <a:cs typeface="+mn-cs"/>
              </a:rPr>
              <a:t>to invest in Rotary’s future</a:t>
            </a:r>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These 3 items, the convention reserve, the investment reserve and the Board’s strategic investment cause the Board target – shown as the green line – to be higher, more conservative than the by-laws target. </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Most importantly, the amount above the by-laws target is surplus that the Board can specifically approve with a ¾ (three quarter vote) to fund strategic plans.</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As you can see by the end of 2016, Rotary is forecast to have a surplus of $15m above the Board target.</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 that as background – let’s see what the 5 year forecast shows for Rotary. &lt;PLAY VIDEO&gt;</a:t>
            </a:r>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9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t>
            </a:r>
            <a:endParaRPr lang="en-US" b="0" i="0" u="none" dirty="0" smtClean="0"/>
          </a:p>
        </p:txBody>
      </p:sp>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755857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7094542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236264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2898683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395120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322024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5" name="Rectangle 4"/>
          <p:cNvSpPr/>
          <p:nvPr userDrawn="1"/>
        </p:nvSpPr>
        <p:spPr>
          <a:xfrm>
            <a:off x="-76200" y="457200"/>
            <a:ext cx="9296400" cy="533400"/>
          </a:xfrm>
          <a:prstGeom prst="rect">
            <a:avLst/>
          </a:prstGeom>
          <a:solidFill>
            <a:schemeClr val="accent1"/>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3511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5" name="Rectangle 4"/>
          <p:cNvSpPr/>
          <p:nvPr userDrawn="1"/>
        </p:nvSpPr>
        <p:spPr>
          <a:xfrm>
            <a:off x="-76200" y="457200"/>
            <a:ext cx="9296400" cy="533400"/>
          </a:xfrm>
          <a:prstGeom prst="rect">
            <a:avLst/>
          </a:prstGeom>
          <a:solidFill>
            <a:schemeClr val="accent1"/>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4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15899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9122984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6139804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26755035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93695434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209262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93606406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pPr fontAlgn="base">
              <a:spcBef>
                <a:spcPct val="0"/>
              </a:spcBef>
              <a:spcAft>
                <a:spcPct val="0"/>
              </a:spcAft>
            </a:pPr>
            <a:fld id="{B71ECDBE-5636-2A42-9BC0-29063936D41E}" type="slidenum">
              <a:rPr lang="en-US" sz="2400">
                <a:solidFill>
                  <a:srgbClr val="505050"/>
                </a:solidFill>
                <a:latin typeface="Arial" pitchFamily="34" charset="0"/>
                <a:ea typeface="ヒラギノ角ゴ Pro W3" pitchFamily="-84" charset="-128"/>
              </a:rPr>
              <a:pPr fontAlgn="base">
                <a:spcBef>
                  <a:spcPct val="0"/>
                </a:spcBef>
                <a:spcAft>
                  <a:spcPct val="0"/>
                </a:spcAft>
              </a:pPr>
              <a:t>‹#›</a:t>
            </a:fld>
            <a:endParaRPr lang="en-US" sz="2400" dirty="0">
              <a:solidFill>
                <a:srgbClr val="505050"/>
              </a:solidFill>
              <a:latin typeface="Arial" pitchFamily="34" charset="0"/>
              <a:ea typeface="ヒラギノ角ゴ Pro W3" pitchFamily="-84" charset="-128"/>
            </a:endParaRPr>
          </a:p>
        </p:txBody>
      </p:sp>
      <p:sp>
        <p:nvSpPr>
          <p:cNvPr id="7" name="Rectangle 6"/>
          <p:cNvSpPr/>
          <p:nvPr userDrawn="1"/>
        </p:nvSpPr>
        <p:spPr>
          <a:xfrm>
            <a:off x="0" y="16"/>
            <a:ext cx="9144000" cy="274639"/>
          </a:xfrm>
          <a:prstGeom prst="rect">
            <a:avLst/>
          </a:prstGeom>
          <a:solidFill>
            <a:srgbClr val="1746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dirty="0">
              <a:solidFill>
                <a:prstClr val="white"/>
              </a:solidFill>
            </a:endParaRPr>
          </a:p>
        </p:txBody>
      </p:sp>
    </p:spTree>
    <p:extLst>
      <p:ext uri="{BB962C8B-B14F-4D97-AF65-F5344CB8AC3E}">
        <p14:creationId xmlns:p14="http://schemas.microsoft.com/office/powerpoint/2010/main" val="2801276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55546478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9466490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59940151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387290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20481064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141017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16"/>
            <a:ext cx="9144000" cy="274639"/>
          </a:xfrm>
          <a:prstGeom prst="rect">
            <a:avLst/>
          </a:prstGeom>
          <a:solidFill>
            <a:srgbClr val="1746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dirty="0">
              <a:solidFill>
                <a:prstClr val="white"/>
              </a:solidFill>
            </a:endParaRPr>
          </a:p>
        </p:txBody>
      </p:sp>
    </p:spTree>
    <p:extLst>
      <p:ext uri="{BB962C8B-B14F-4D97-AF65-F5344CB8AC3E}">
        <p14:creationId xmlns:p14="http://schemas.microsoft.com/office/powerpoint/2010/main" val="102490110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2036976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9481024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42759271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8401841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9423150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7165196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22960177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40076410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5" name="Rectangle 4"/>
          <p:cNvSpPr/>
          <p:nvPr userDrawn="1"/>
        </p:nvSpPr>
        <p:spPr>
          <a:xfrm>
            <a:off x="-76200" y="457200"/>
            <a:ext cx="9296400" cy="533400"/>
          </a:xfrm>
          <a:prstGeom prst="rect">
            <a:avLst/>
          </a:prstGeom>
          <a:solidFill>
            <a:schemeClr val="accent1"/>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4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2937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05752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4664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457813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4232727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5" name="Rectangle 4"/>
          <p:cNvSpPr/>
          <p:nvPr userDrawn="1"/>
        </p:nvSpPr>
        <p:spPr>
          <a:xfrm>
            <a:off x="-76200" y="457200"/>
            <a:ext cx="9296400" cy="533400"/>
          </a:xfrm>
          <a:prstGeom prst="rect">
            <a:avLst/>
          </a:prstGeom>
          <a:solidFill>
            <a:schemeClr val="accent1"/>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4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latin typeface="Georgia"/>
                <a:cs typeface="Georgia"/>
              </a:defRPr>
            </a:lvl1pPr>
            <a:lvl2pPr>
              <a:defRPr sz="2600">
                <a:latin typeface="Georgia"/>
                <a:cs typeface="Georgia"/>
              </a:defRPr>
            </a:lvl2pPr>
            <a:lvl3pPr>
              <a:defRPr sz="2200">
                <a:latin typeface="Georgia"/>
                <a:cs typeface="Georgia"/>
              </a:defRPr>
            </a:lvl3pPr>
            <a:lvl4pPr>
              <a:defRPr sz="1800">
                <a:latin typeface="Georgia"/>
                <a:cs typeface="Georgia"/>
              </a:defRPr>
            </a:lvl4pPr>
            <a:lvl5pPr>
              <a:defRPr sz="1600">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4382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4" name="Rectangle 3"/>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defRPr/>
            </a:pPr>
            <a:endParaRPr lang="en-US" sz="2400" dirty="0">
              <a:solidFill>
                <a:srgbClr val="FFFFFF"/>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0368611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10" Type="http://schemas.openxmlformats.org/officeDocument/2006/relationships/image" Target="../media/image3.png"/><Relationship Id="rId4" Type="http://schemas.openxmlformats.org/officeDocument/2006/relationships/slideLayout" Target="../slideLayouts/slideLayout25.xml"/><Relationship Id="rId9"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10" Type="http://schemas.openxmlformats.org/officeDocument/2006/relationships/image" Target="../media/image1.png"/><Relationship Id="rId4" Type="http://schemas.openxmlformats.org/officeDocument/2006/relationships/slideLayout" Target="../slideLayouts/slideLayout32.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343400" y="6467475"/>
            <a:ext cx="4343400" cy="138499"/>
          </a:xfrm>
          <a:prstGeom prst="rect">
            <a:avLst/>
          </a:prstGeom>
          <a:noFill/>
        </p:spPr>
        <p:txBody>
          <a:bodyPr wrap="square" lIns="0" tIns="0" rIns="0" bIns="0">
            <a:spAutoFit/>
          </a:bodyP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r" fontAlgn="base">
              <a:spcBef>
                <a:spcPct val="0"/>
              </a:spcBef>
              <a:spcAft>
                <a:spcPct val="0"/>
              </a:spcAft>
              <a:defRPr/>
            </a:pPr>
            <a:r>
              <a:rPr lang="en-US" sz="900" dirty="0" smtClean="0">
                <a:solidFill>
                  <a:srgbClr val="958D85">
                    <a:lumMod val="75000"/>
                  </a:srgbClr>
                </a:solidFill>
                <a:latin typeface="Arial Narrow" pitchFamily="34" charset="0"/>
              </a:rPr>
              <a:t> </a:t>
            </a:r>
          </a:p>
        </p:txBody>
      </p:sp>
    </p:spTree>
    <p:extLst>
      <p:ext uri="{BB962C8B-B14F-4D97-AF65-F5344CB8AC3E}">
        <p14:creationId xmlns:p14="http://schemas.microsoft.com/office/powerpoint/2010/main" val="1798153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0067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pic>
        <p:nvPicPr>
          <p:cNvPr id="1027" name="Picture 3"/>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31383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5" r:id="rId6"/>
  </p:sldLayoutIdLst>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hf sldNum="0"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pPr>
            <a:endParaRPr lang="en-US" sz="2400" dirty="0">
              <a:solidFill>
                <a:srgbClr val="FFFFFF"/>
              </a:solidFill>
              <a:ea typeface="ヒラギノ角ゴ Pro W3" pitchFamily="-84" charset="-128"/>
            </a:endParaRPr>
          </a:p>
        </p:txBody>
      </p:sp>
      <p:pic>
        <p:nvPicPr>
          <p:cNvPr id="1027" name="Picture 3"/>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27224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Lst>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343400" y="6467475"/>
            <a:ext cx="4343400" cy="138499"/>
          </a:xfrm>
          <a:prstGeom prst="rect">
            <a:avLst/>
          </a:prstGeom>
          <a:noFill/>
        </p:spPr>
        <p:txBody>
          <a:bodyPr wrap="square" lIns="0" tIns="0" rIns="0" bIns="0">
            <a:spAutoFit/>
          </a:bodyP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r" fontAlgn="base">
              <a:spcBef>
                <a:spcPct val="0"/>
              </a:spcBef>
              <a:spcAft>
                <a:spcPct val="0"/>
              </a:spcAft>
              <a:defRPr/>
            </a:pPr>
            <a:r>
              <a:rPr lang="en-US" sz="900" dirty="0" smtClean="0">
                <a:solidFill>
                  <a:srgbClr val="958D85">
                    <a:lumMod val="75000"/>
                  </a:srgbClr>
                </a:solidFill>
                <a:latin typeface="Arial Narrow" pitchFamily="34" charset="0"/>
              </a:rPr>
              <a:t> </a:t>
            </a:r>
          </a:p>
        </p:txBody>
      </p:sp>
    </p:spTree>
    <p:extLst>
      <p:ext uri="{BB962C8B-B14F-4D97-AF65-F5344CB8AC3E}">
        <p14:creationId xmlns:p14="http://schemas.microsoft.com/office/powerpoint/2010/main" val="161160429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2" r:id="rId7"/>
    <p:sldLayoutId id="2147483703" r:id="rId8"/>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81000" y="3429000"/>
            <a:ext cx="9753600" cy="990600"/>
          </a:xfrm>
          <a:prstGeom prst="rect">
            <a:avLst/>
          </a:prstGeom>
          <a:solidFill>
            <a:schemeClr val="accent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endParaRPr lang="en-US" sz="2400" b="1" dirty="0">
              <a:solidFill>
                <a:srgbClr val="FFFFFF"/>
              </a:solidFill>
              <a:ea typeface="ヒラギノ角ゴ Pro W3" pitchFamily="-84" charset="-128"/>
            </a:endParaRPr>
          </a:p>
        </p:txBody>
      </p:sp>
      <p:sp>
        <p:nvSpPr>
          <p:cNvPr id="17411" name="Rectangle 10"/>
          <p:cNvSpPr txBox="1">
            <a:spLocks noChangeArrowheads="1"/>
          </p:cNvSpPr>
          <p:nvPr/>
        </p:nvSpPr>
        <p:spPr bwMode="auto">
          <a:xfrm>
            <a:off x="439615" y="3581400"/>
            <a:ext cx="8610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itchFamily="34" charset="0"/>
                <a:ea typeface="ヒラギノ角ゴ Pro W3" pitchFamily="-84" charset="-128"/>
              </a:defRPr>
            </a:lvl1pPr>
            <a:lvl2pPr marL="742950" indent="-285750" defTabSz="457200" eaLnBrk="0" hangingPunct="0">
              <a:defRPr sz="2400">
                <a:solidFill>
                  <a:schemeClr val="tx1"/>
                </a:solidFill>
                <a:latin typeface="Arial" pitchFamily="34" charset="0"/>
                <a:ea typeface="ヒラギノ角ゴ Pro W3" pitchFamily="-84" charset="-128"/>
              </a:defRPr>
            </a:lvl2pPr>
            <a:lvl3pPr marL="1143000" indent="-228600" defTabSz="457200" eaLnBrk="0" hangingPunct="0">
              <a:defRPr sz="2400">
                <a:solidFill>
                  <a:schemeClr val="tx1"/>
                </a:solidFill>
                <a:latin typeface="Arial" pitchFamily="34" charset="0"/>
                <a:ea typeface="ヒラギノ角ゴ Pro W3" pitchFamily="-84" charset="-128"/>
              </a:defRPr>
            </a:lvl3pPr>
            <a:lvl4pPr marL="1600200" indent="-228600" defTabSz="457200" eaLnBrk="0" hangingPunct="0">
              <a:defRPr sz="2400">
                <a:solidFill>
                  <a:schemeClr val="tx1"/>
                </a:solidFill>
                <a:latin typeface="Arial" pitchFamily="34" charset="0"/>
                <a:ea typeface="ヒラギノ角ゴ Pro W3" pitchFamily="-84" charset="-128"/>
              </a:defRPr>
            </a:lvl4pPr>
            <a:lvl5pPr marL="2057400" indent="-228600" defTabSz="457200" eaLnBrk="0" hangingPunct="0">
              <a:defRPr sz="2400">
                <a:solidFill>
                  <a:schemeClr val="tx1"/>
                </a:solidFill>
                <a:latin typeface="Arial"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fontAlgn="base">
              <a:spcBef>
                <a:spcPct val="0"/>
              </a:spcBef>
              <a:spcAft>
                <a:spcPts val="2400"/>
              </a:spcAft>
            </a:pPr>
            <a:r>
              <a:rPr lang="en-US" sz="4000" dirty="0" smtClean="0">
                <a:solidFill>
                  <a:prstClr val="white"/>
                </a:solidFill>
                <a:latin typeface="Arial Narrow" panose="020B0606020202030204" pitchFamily="34" charset="0"/>
                <a:ea typeface="ヒラギノ角ゴ Pro W3" charset="0"/>
                <a:cs typeface="Arial Narrow Bold"/>
              </a:rPr>
              <a:t>RI’S FIVE-YEAR FINANCIAL FORECAST</a:t>
            </a:r>
          </a:p>
          <a:p>
            <a:pPr fontAlgn="base">
              <a:spcBef>
                <a:spcPct val="0"/>
              </a:spcBef>
            </a:pPr>
            <a:r>
              <a:rPr lang="en-US" sz="2000" dirty="0" smtClean="0">
                <a:solidFill>
                  <a:srgbClr val="01B4E7"/>
                </a:solidFill>
                <a:latin typeface="Georgia" pitchFamily="18" charset="0"/>
              </a:rPr>
              <a:t>August 2016</a:t>
            </a:r>
            <a:endParaRPr lang="en-US" sz="2000" dirty="0">
              <a:solidFill>
                <a:srgbClr val="01B4E7"/>
              </a:solidFill>
              <a:latin typeface="Georgia" pitchFamily="18" charset="0"/>
            </a:endParaRPr>
          </a:p>
        </p:txBody>
      </p:sp>
      <p:sp>
        <p:nvSpPr>
          <p:cNvPr id="4" name="TextBox 3"/>
          <p:cNvSpPr txBox="1"/>
          <p:nvPr/>
        </p:nvSpPr>
        <p:spPr>
          <a:xfrm>
            <a:off x="4343400" y="6286500"/>
            <a:ext cx="4572000" cy="400110"/>
          </a:xfrm>
          <a:prstGeom prst="rect">
            <a:avLst/>
          </a:prstGeom>
          <a:noFill/>
        </p:spPr>
        <p:txBody>
          <a:bodyPr wrap="square" rtlCol="0">
            <a:spAutoFit/>
          </a:bodyPr>
          <a:lstStyle/>
          <a:p>
            <a:pPr fontAlgn="base">
              <a:spcBef>
                <a:spcPct val="0"/>
              </a:spcBef>
              <a:spcAft>
                <a:spcPct val="0"/>
              </a:spcAft>
            </a:pPr>
            <a:r>
              <a:rPr lang="en-US" sz="1000" dirty="0">
                <a:solidFill>
                  <a:prstClr val="white">
                    <a:lumMod val="50000"/>
                  </a:prstClr>
                </a:solidFill>
                <a:latin typeface="Arial" pitchFamily="34" charset="0"/>
                <a:ea typeface="ヒラギノ角ゴ Pro W3" pitchFamily="-84" charset="-128"/>
              </a:rPr>
              <a:t>Charts in this presentation are generated from linked databases (SAP) values in dollars.  This process may result in chart value rounding of +/- $0.1M.</a:t>
            </a:r>
          </a:p>
        </p:txBody>
      </p:sp>
    </p:spTree>
    <p:extLst>
      <p:ext uri="{BB962C8B-B14F-4D97-AF65-F5344CB8AC3E}">
        <p14:creationId xmlns:p14="http://schemas.microsoft.com/office/powerpoint/2010/main" val="8844156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1"/>
          <p:cNvSpPr txBox="1">
            <a:spLocks/>
          </p:cNvSpPr>
          <p:nvPr/>
        </p:nvSpPr>
        <p:spPr bwMode="auto">
          <a:xfrm>
            <a:off x="7467600" y="914400"/>
            <a:ext cx="1676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457200" eaLnBrk="0" hangingPunct="0">
              <a:defRPr sz="2400">
                <a:solidFill>
                  <a:schemeClr val="tx1"/>
                </a:solidFill>
                <a:latin typeface="Arial" pitchFamily="34" charset="0"/>
                <a:ea typeface="ヒラギノ角ゴ Pro W3"/>
                <a:cs typeface="ヒラギノ角ゴ Pro W3"/>
              </a:defRPr>
            </a:lvl1pPr>
            <a:lvl2pPr marL="742950" indent="-285750" defTabSz="457200" eaLnBrk="0" hangingPunct="0">
              <a:defRPr sz="2400">
                <a:solidFill>
                  <a:schemeClr val="tx1"/>
                </a:solidFill>
                <a:latin typeface="Arial" pitchFamily="34" charset="0"/>
                <a:ea typeface="ヒラギノ角ゴ Pro W3"/>
                <a:cs typeface="ヒラギノ角ゴ Pro W3"/>
              </a:defRPr>
            </a:lvl2pPr>
            <a:lvl3pPr marL="1143000" indent="-228600" defTabSz="457200" eaLnBrk="0" hangingPunct="0">
              <a:defRPr sz="2400">
                <a:solidFill>
                  <a:schemeClr val="tx1"/>
                </a:solidFill>
                <a:latin typeface="Arial" pitchFamily="34" charset="0"/>
                <a:ea typeface="ヒラギノ角ゴ Pro W3"/>
                <a:cs typeface="ヒラギノ角ゴ Pro W3"/>
              </a:defRPr>
            </a:lvl3pPr>
            <a:lvl4pPr marL="1600200" indent="-228600" defTabSz="457200" eaLnBrk="0" hangingPunct="0">
              <a:defRPr sz="2400">
                <a:solidFill>
                  <a:schemeClr val="tx1"/>
                </a:solidFill>
                <a:latin typeface="Arial" pitchFamily="34" charset="0"/>
                <a:ea typeface="ヒラギノ角ゴ Pro W3"/>
                <a:cs typeface="ヒラギノ角ゴ Pro W3"/>
              </a:defRPr>
            </a:lvl4pPr>
            <a:lvl5pPr marL="2057400" indent="-228600" defTabSz="457200" eaLnBrk="0" hangingPunct="0">
              <a:defRPr sz="2400">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pPr>
            <a:r>
              <a:rPr lang="en-US" altLang="en-US" sz="1400" dirty="0">
                <a:solidFill>
                  <a:prstClr val="white"/>
                </a:solidFill>
                <a:latin typeface="Georgia" pitchFamily="18" charset="0"/>
                <a:ea typeface="MS PGothic" pitchFamily="34" charset="-128"/>
                <a:cs typeface="Arial Narrow" pitchFamily="34" charset="0"/>
              </a:rPr>
              <a:t>US$ millions</a:t>
            </a:r>
          </a:p>
        </p:txBody>
      </p:sp>
      <p:sp>
        <p:nvSpPr>
          <p:cNvPr id="9224" name="TextBox 1"/>
          <p:cNvSpPr txBox="1">
            <a:spLocks noChangeArrowheads="1"/>
          </p:cNvSpPr>
          <p:nvPr/>
        </p:nvSpPr>
        <p:spPr bwMode="auto">
          <a:xfrm>
            <a:off x="1295400" y="5105400"/>
            <a:ext cx="723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pitchFamily="34" charset="0"/>
                <a:ea typeface="ヒラギノ角ゴ Pro W3"/>
                <a:cs typeface="ヒラギノ角ゴ Pro W3"/>
              </a:defRPr>
            </a:lvl1pPr>
            <a:lvl2pPr marL="800100" indent="-34290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Font typeface="Arial" pitchFamily="34" charset="0"/>
              <a:buChar char="•"/>
            </a:pPr>
            <a:r>
              <a:rPr lang="en-US" altLang="en-US" sz="2000" dirty="0">
                <a:solidFill>
                  <a:prstClr val="white"/>
                </a:solidFill>
              </a:rPr>
              <a:t>Revenues are $11M unfavorable to budget primarily due to: </a:t>
            </a:r>
          </a:p>
          <a:p>
            <a:pPr lvl="1" eaLnBrk="1" fontAlgn="base" hangingPunct="1">
              <a:spcBef>
                <a:spcPct val="0"/>
              </a:spcBef>
              <a:spcAft>
                <a:spcPct val="0"/>
              </a:spcAft>
              <a:buFont typeface="Arial" pitchFamily="34" charset="0"/>
              <a:buChar char="•"/>
            </a:pPr>
            <a:r>
              <a:rPr lang="en-US" altLang="en-US" sz="2000" dirty="0">
                <a:solidFill>
                  <a:prstClr val="white"/>
                </a:solidFill>
              </a:rPr>
              <a:t>NIR budgeted $6M, forecasted at $-3M</a:t>
            </a:r>
          </a:p>
          <a:p>
            <a:pPr lvl="1" eaLnBrk="1" fontAlgn="base" hangingPunct="1">
              <a:spcBef>
                <a:spcPct val="0"/>
              </a:spcBef>
              <a:spcAft>
                <a:spcPct val="0"/>
              </a:spcAft>
              <a:buFont typeface="Arial" pitchFamily="34" charset="0"/>
              <a:buChar char="•"/>
            </a:pPr>
            <a:r>
              <a:rPr lang="en-US" altLang="en-US" sz="2000" dirty="0">
                <a:solidFill>
                  <a:prstClr val="white"/>
                </a:solidFill>
              </a:rPr>
              <a:t>Less revenues projected for Brazil Convention</a:t>
            </a:r>
          </a:p>
        </p:txBody>
      </p:sp>
      <p:sp>
        <p:nvSpPr>
          <p:cNvPr id="8" name="Title 1"/>
          <p:cNvSpPr txBox="1">
            <a:spLocks/>
          </p:cNvSpPr>
          <p:nvPr/>
        </p:nvSpPr>
        <p:spPr bwMode="auto">
          <a:xfrm>
            <a:off x="228600" y="533400"/>
            <a:ext cx="8932223"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defTabSz="457200" rtl="0" eaLnBrk="0" fontAlgn="base" hangingPunct="0">
              <a:spcBef>
                <a:spcPct val="0"/>
              </a:spcBef>
              <a:spcAft>
                <a:spcPct val="0"/>
              </a:spcAft>
              <a:defRPr sz="2000" kern="1200">
                <a:solidFill>
                  <a:schemeClr val="bg1"/>
                </a:solidFill>
                <a:latin typeface="Arial Narrow"/>
                <a:ea typeface="MS PGothic" pitchFamily="34" charset="-128"/>
                <a:cs typeface="Arial Narrow"/>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smtClean="0">
                <a:solidFill>
                  <a:prstClr val="white"/>
                </a:solidFill>
                <a:latin typeface="Arial Narrow" pitchFamily="34" charset="0"/>
                <a:ea typeface="Arial Narrow" pitchFamily="34" charset="0"/>
                <a:cs typeface="Arial Narrow" pitchFamily="34" charset="0"/>
              </a:rPr>
              <a:t>FY2017 REVENUE BREAKDOWN</a:t>
            </a:r>
          </a:p>
        </p:txBody>
      </p:sp>
      <p:graphicFrame>
        <p:nvGraphicFramePr>
          <p:cNvPr id="7" name="Chart 6"/>
          <p:cNvGraphicFramePr>
            <a:graphicFrameLocks/>
          </p:cNvGraphicFramePr>
          <p:nvPr>
            <p:extLst>
              <p:ext uri="{D42A27DB-BD31-4B8C-83A1-F6EECF244321}">
                <p14:modId xmlns:p14="http://schemas.microsoft.com/office/powerpoint/2010/main" val="2039503690"/>
              </p:ext>
            </p:extLst>
          </p:nvPr>
        </p:nvGraphicFramePr>
        <p:xfrm>
          <a:off x="685800" y="1295400"/>
          <a:ext cx="76962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152759"/>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1"/>
          <p:cNvSpPr txBox="1">
            <a:spLocks/>
          </p:cNvSpPr>
          <p:nvPr/>
        </p:nvSpPr>
        <p:spPr bwMode="auto">
          <a:xfrm>
            <a:off x="7467600" y="914400"/>
            <a:ext cx="1676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457200" eaLnBrk="0" hangingPunct="0">
              <a:defRPr sz="2400">
                <a:solidFill>
                  <a:schemeClr val="tx1"/>
                </a:solidFill>
                <a:latin typeface="Arial" pitchFamily="34" charset="0"/>
                <a:ea typeface="ヒラギノ角ゴ Pro W3"/>
                <a:cs typeface="ヒラギノ角ゴ Pro W3"/>
              </a:defRPr>
            </a:lvl1pPr>
            <a:lvl2pPr marL="742950" indent="-285750" defTabSz="457200" eaLnBrk="0" hangingPunct="0">
              <a:defRPr sz="2400">
                <a:solidFill>
                  <a:schemeClr val="tx1"/>
                </a:solidFill>
                <a:latin typeface="Arial" pitchFamily="34" charset="0"/>
                <a:ea typeface="ヒラギノ角ゴ Pro W3"/>
                <a:cs typeface="ヒラギノ角ゴ Pro W3"/>
              </a:defRPr>
            </a:lvl2pPr>
            <a:lvl3pPr marL="1143000" indent="-228600" defTabSz="457200" eaLnBrk="0" hangingPunct="0">
              <a:defRPr sz="2400">
                <a:solidFill>
                  <a:schemeClr val="tx1"/>
                </a:solidFill>
                <a:latin typeface="Arial" pitchFamily="34" charset="0"/>
                <a:ea typeface="ヒラギノ角ゴ Pro W3"/>
                <a:cs typeface="ヒラギノ角ゴ Pro W3"/>
              </a:defRPr>
            </a:lvl3pPr>
            <a:lvl4pPr marL="1600200" indent="-228600" defTabSz="457200" eaLnBrk="0" hangingPunct="0">
              <a:defRPr sz="2400">
                <a:solidFill>
                  <a:schemeClr val="tx1"/>
                </a:solidFill>
                <a:latin typeface="Arial" pitchFamily="34" charset="0"/>
                <a:ea typeface="ヒラギノ角ゴ Pro W3"/>
                <a:cs typeface="ヒラギノ角ゴ Pro W3"/>
              </a:defRPr>
            </a:lvl4pPr>
            <a:lvl5pPr marL="2057400" indent="-228600" defTabSz="457200" eaLnBrk="0" hangingPunct="0">
              <a:defRPr sz="2400">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pPr>
            <a:r>
              <a:rPr lang="en-US" altLang="en-US" sz="1400" dirty="0">
                <a:solidFill>
                  <a:prstClr val="white"/>
                </a:solidFill>
                <a:latin typeface="Georgia" pitchFamily="18" charset="0"/>
                <a:ea typeface="MS PGothic" pitchFamily="34" charset="-128"/>
                <a:cs typeface="Arial Narrow" pitchFamily="34" charset="0"/>
              </a:rPr>
              <a:t>US$ millions</a:t>
            </a:r>
          </a:p>
        </p:txBody>
      </p:sp>
      <p:sp>
        <p:nvSpPr>
          <p:cNvPr id="9224" name="TextBox 1"/>
          <p:cNvSpPr txBox="1">
            <a:spLocks noChangeArrowheads="1"/>
          </p:cNvSpPr>
          <p:nvPr/>
        </p:nvSpPr>
        <p:spPr bwMode="auto">
          <a:xfrm>
            <a:off x="1295400" y="5105400"/>
            <a:ext cx="723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pitchFamily="34" charset="0"/>
                <a:ea typeface="ヒラギノ角ゴ Pro W3"/>
                <a:cs typeface="ヒラギノ角ゴ Pro W3"/>
              </a:defRPr>
            </a:lvl1pPr>
            <a:lvl2pPr marL="800100" indent="-34290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Font typeface="Arial" pitchFamily="34" charset="0"/>
              <a:buChar char="•"/>
            </a:pPr>
            <a:r>
              <a:rPr lang="en-US" altLang="en-US" sz="2000" dirty="0">
                <a:solidFill>
                  <a:prstClr val="white"/>
                </a:solidFill>
              </a:rPr>
              <a:t>Revenues are $11M unfavorable to budget primarily due to: </a:t>
            </a:r>
          </a:p>
          <a:p>
            <a:pPr lvl="1" eaLnBrk="1" fontAlgn="base" hangingPunct="1">
              <a:spcBef>
                <a:spcPct val="0"/>
              </a:spcBef>
              <a:spcAft>
                <a:spcPct val="0"/>
              </a:spcAft>
              <a:buFont typeface="Arial" pitchFamily="34" charset="0"/>
              <a:buChar char="•"/>
            </a:pPr>
            <a:r>
              <a:rPr lang="en-US" altLang="en-US" sz="2000" dirty="0">
                <a:solidFill>
                  <a:prstClr val="white"/>
                </a:solidFill>
              </a:rPr>
              <a:t>NIR budgeted $6M, forecasted at $-3M</a:t>
            </a:r>
          </a:p>
          <a:p>
            <a:pPr lvl="1" eaLnBrk="1" fontAlgn="base" hangingPunct="1">
              <a:spcBef>
                <a:spcPct val="0"/>
              </a:spcBef>
              <a:spcAft>
                <a:spcPct val="0"/>
              </a:spcAft>
              <a:buFont typeface="Arial" pitchFamily="34" charset="0"/>
              <a:buChar char="•"/>
            </a:pPr>
            <a:r>
              <a:rPr lang="en-US" altLang="en-US" sz="2000" dirty="0">
                <a:solidFill>
                  <a:prstClr val="white"/>
                </a:solidFill>
              </a:rPr>
              <a:t>Less revenues projected for Brazil Convention</a:t>
            </a:r>
          </a:p>
        </p:txBody>
      </p:sp>
      <p:sp>
        <p:nvSpPr>
          <p:cNvPr id="8" name="Title 1"/>
          <p:cNvSpPr txBox="1">
            <a:spLocks/>
          </p:cNvSpPr>
          <p:nvPr/>
        </p:nvSpPr>
        <p:spPr bwMode="auto">
          <a:xfrm>
            <a:off x="228600" y="533400"/>
            <a:ext cx="8932223"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defTabSz="457200" rtl="0" eaLnBrk="0" fontAlgn="base" hangingPunct="0">
              <a:spcBef>
                <a:spcPct val="0"/>
              </a:spcBef>
              <a:spcAft>
                <a:spcPct val="0"/>
              </a:spcAft>
              <a:defRPr sz="2000" kern="1200">
                <a:solidFill>
                  <a:schemeClr val="bg1"/>
                </a:solidFill>
                <a:latin typeface="Arial Narrow"/>
                <a:ea typeface="MS PGothic" pitchFamily="34" charset="-128"/>
                <a:cs typeface="Arial Narrow"/>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smtClean="0">
                <a:solidFill>
                  <a:prstClr val="white"/>
                </a:solidFill>
                <a:latin typeface="Arial Narrow" pitchFamily="34" charset="0"/>
                <a:ea typeface="Arial Narrow" pitchFamily="34" charset="0"/>
                <a:cs typeface="Arial Narrow" pitchFamily="34" charset="0"/>
              </a:rPr>
              <a:t>FY2017 EXPENSE BREAKDOWN</a:t>
            </a:r>
          </a:p>
        </p:txBody>
      </p:sp>
      <p:graphicFrame>
        <p:nvGraphicFramePr>
          <p:cNvPr id="6" name="Chart 5"/>
          <p:cNvGraphicFramePr>
            <a:graphicFrameLocks/>
          </p:cNvGraphicFramePr>
          <p:nvPr>
            <p:extLst>
              <p:ext uri="{D42A27DB-BD31-4B8C-83A1-F6EECF244321}">
                <p14:modId xmlns:p14="http://schemas.microsoft.com/office/powerpoint/2010/main" val="1739591815"/>
              </p:ext>
            </p:extLst>
          </p:nvPr>
        </p:nvGraphicFramePr>
        <p:xfrm>
          <a:off x="685800" y="1447800"/>
          <a:ext cx="77724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165688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1"/>
          <p:cNvSpPr txBox="1">
            <a:spLocks/>
          </p:cNvSpPr>
          <p:nvPr/>
        </p:nvSpPr>
        <p:spPr bwMode="auto">
          <a:xfrm>
            <a:off x="7467600" y="914400"/>
            <a:ext cx="1676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457200" eaLnBrk="0" hangingPunct="0">
              <a:defRPr sz="2400">
                <a:solidFill>
                  <a:schemeClr val="tx1"/>
                </a:solidFill>
                <a:latin typeface="Arial" pitchFamily="34" charset="0"/>
                <a:ea typeface="ヒラギノ角ゴ Pro W3"/>
                <a:cs typeface="ヒラギノ角ゴ Pro W3"/>
              </a:defRPr>
            </a:lvl1pPr>
            <a:lvl2pPr marL="742950" indent="-285750" defTabSz="457200" eaLnBrk="0" hangingPunct="0">
              <a:defRPr sz="2400">
                <a:solidFill>
                  <a:schemeClr val="tx1"/>
                </a:solidFill>
                <a:latin typeface="Arial" pitchFamily="34" charset="0"/>
                <a:ea typeface="ヒラギノ角ゴ Pro W3"/>
                <a:cs typeface="ヒラギノ角ゴ Pro W3"/>
              </a:defRPr>
            </a:lvl2pPr>
            <a:lvl3pPr marL="1143000" indent="-228600" defTabSz="457200" eaLnBrk="0" hangingPunct="0">
              <a:defRPr sz="2400">
                <a:solidFill>
                  <a:schemeClr val="tx1"/>
                </a:solidFill>
                <a:latin typeface="Arial" pitchFamily="34" charset="0"/>
                <a:ea typeface="ヒラギノ角ゴ Pro W3"/>
                <a:cs typeface="ヒラギノ角ゴ Pro W3"/>
              </a:defRPr>
            </a:lvl3pPr>
            <a:lvl4pPr marL="1600200" indent="-228600" defTabSz="457200" eaLnBrk="0" hangingPunct="0">
              <a:defRPr sz="2400">
                <a:solidFill>
                  <a:schemeClr val="tx1"/>
                </a:solidFill>
                <a:latin typeface="Arial" pitchFamily="34" charset="0"/>
                <a:ea typeface="ヒラギノ角ゴ Pro W3"/>
                <a:cs typeface="ヒラギノ角ゴ Pro W3"/>
              </a:defRPr>
            </a:lvl4pPr>
            <a:lvl5pPr marL="2057400" indent="-228600" defTabSz="457200" eaLnBrk="0" hangingPunct="0">
              <a:defRPr sz="2400">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pPr>
            <a:r>
              <a:rPr lang="en-US" altLang="en-US" sz="1400" dirty="0">
                <a:solidFill>
                  <a:prstClr val="white"/>
                </a:solidFill>
                <a:latin typeface="Georgia" pitchFamily="18" charset="0"/>
                <a:ea typeface="MS PGothic" pitchFamily="34" charset="-128"/>
                <a:cs typeface="Arial Narrow" pitchFamily="34" charset="0"/>
              </a:rPr>
              <a:t>US$ millions</a:t>
            </a:r>
          </a:p>
        </p:txBody>
      </p:sp>
      <p:sp>
        <p:nvSpPr>
          <p:cNvPr id="9224" name="TextBox 1"/>
          <p:cNvSpPr txBox="1">
            <a:spLocks noChangeArrowheads="1"/>
          </p:cNvSpPr>
          <p:nvPr/>
        </p:nvSpPr>
        <p:spPr bwMode="auto">
          <a:xfrm>
            <a:off x="1295400" y="5105400"/>
            <a:ext cx="723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pitchFamily="34" charset="0"/>
                <a:ea typeface="ヒラギノ角ゴ Pro W3"/>
                <a:cs typeface="ヒラギノ角ゴ Pro W3"/>
              </a:defRPr>
            </a:lvl1pPr>
            <a:lvl2pPr marL="800100" indent="-34290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Font typeface="Arial" pitchFamily="34" charset="0"/>
              <a:buChar char="•"/>
            </a:pPr>
            <a:r>
              <a:rPr lang="en-US" altLang="en-US" sz="2000" dirty="0">
                <a:solidFill>
                  <a:prstClr val="white"/>
                </a:solidFill>
              </a:rPr>
              <a:t>Revenues are $11M unfavorable to budget primarily due to: </a:t>
            </a:r>
          </a:p>
          <a:p>
            <a:pPr lvl="1" eaLnBrk="1" fontAlgn="base" hangingPunct="1">
              <a:spcBef>
                <a:spcPct val="0"/>
              </a:spcBef>
              <a:spcAft>
                <a:spcPct val="0"/>
              </a:spcAft>
              <a:buFont typeface="Arial" pitchFamily="34" charset="0"/>
              <a:buChar char="•"/>
            </a:pPr>
            <a:r>
              <a:rPr lang="en-US" altLang="en-US" sz="2000" dirty="0">
                <a:solidFill>
                  <a:prstClr val="white"/>
                </a:solidFill>
              </a:rPr>
              <a:t>NIR budgeted $6M, forecasted at $-3M</a:t>
            </a:r>
          </a:p>
          <a:p>
            <a:pPr lvl="1" eaLnBrk="1" fontAlgn="base" hangingPunct="1">
              <a:spcBef>
                <a:spcPct val="0"/>
              </a:spcBef>
              <a:spcAft>
                <a:spcPct val="0"/>
              </a:spcAft>
              <a:buFont typeface="Arial" pitchFamily="34" charset="0"/>
              <a:buChar char="•"/>
            </a:pPr>
            <a:r>
              <a:rPr lang="en-US" altLang="en-US" sz="2000" dirty="0">
                <a:solidFill>
                  <a:prstClr val="white"/>
                </a:solidFill>
              </a:rPr>
              <a:t>Less revenues projected for Brazil Convention</a:t>
            </a:r>
          </a:p>
        </p:txBody>
      </p:sp>
      <p:sp>
        <p:nvSpPr>
          <p:cNvPr id="8" name="Title 1"/>
          <p:cNvSpPr txBox="1">
            <a:spLocks/>
          </p:cNvSpPr>
          <p:nvPr/>
        </p:nvSpPr>
        <p:spPr bwMode="auto">
          <a:xfrm>
            <a:off x="228600" y="533400"/>
            <a:ext cx="8932223"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defTabSz="457200" rtl="0" eaLnBrk="0" fontAlgn="base" hangingPunct="0">
              <a:spcBef>
                <a:spcPct val="0"/>
              </a:spcBef>
              <a:spcAft>
                <a:spcPct val="0"/>
              </a:spcAft>
              <a:defRPr sz="2000" kern="1200">
                <a:solidFill>
                  <a:schemeClr val="bg1"/>
                </a:solidFill>
                <a:latin typeface="Arial Narrow"/>
                <a:ea typeface="MS PGothic" pitchFamily="34" charset="-128"/>
                <a:cs typeface="Arial Narrow"/>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smtClean="0">
                <a:solidFill>
                  <a:prstClr val="white"/>
                </a:solidFill>
                <a:latin typeface="Arial Narrow" pitchFamily="34" charset="0"/>
                <a:ea typeface="Arial Narrow" pitchFamily="34" charset="0"/>
                <a:cs typeface="Arial Narrow" pitchFamily="34" charset="0"/>
              </a:rPr>
              <a:t>FY2016 GENERAL SURPLUS FUND</a:t>
            </a:r>
          </a:p>
        </p:txBody>
      </p:sp>
      <p:graphicFrame>
        <p:nvGraphicFramePr>
          <p:cNvPr id="6" name="Chart 5" title="Five-Year Financial Forecast General Surplus Fund (GSF)"/>
          <p:cNvGraphicFramePr>
            <a:graphicFrameLocks/>
          </p:cNvGraphicFramePr>
          <p:nvPr>
            <p:extLst>
              <p:ext uri="{D42A27DB-BD31-4B8C-83A1-F6EECF244321}">
                <p14:modId xmlns:p14="http://schemas.microsoft.com/office/powerpoint/2010/main" val="1065531897"/>
              </p:ext>
            </p:extLst>
          </p:nvPr>
        </p:nvGraphicFramePr>
        <p:xfrm>
          <a:off x="914400" y="1447800"/>
          <a:ext cx="7086600" cy="467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5630441"/>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2144</TotalTime>
  <Words>316</Words>
  <Application>Microsoft Office PowerPoint</Application>
  <PresentationFormat>On-screen Show (4:3)</PresentationFormat>
  <Paragraphs>83</Paragraphs>
  <Slides>4</Slides>
  <Notes>4</Notes>
  <HiddenSlides>0</HiddenSlides>
  <MMClips>0</MMClips>
  <ScaleCrop>false</ScaleCrop>
  <HeadingPairs>
    <vt:vector size="4" baseType="variant">
      <vt:variant>
        <vt:lpstr>Theme</vt:lpstr>
      </vt:variant>
      <vt:variant>
        <vt:i4>5</vt:i4>
      </vt:variant>
      <vt:variant>
        <vt:lpstr>Slide Titles</vt:lpstr>
      </vt:variant>
      <vt:variant>
        <vt:i4>4</vt:i4>
      </vt:variant>
    </vt:vector>
  </HeadingPairs>
  <TitlesOfParts>
    <vt:vector size="9" baseType="lpstr">
      <vt:lpstr>2_Custom Design</vt:lpstr>
      <vt:lpstr>3_Custom Design</vt:lpstr>
      <vt:lpstr>1_Communications_white</vt:lpstr>
      <vt:lpstr>2_Communications_white</vt:lpstr>
      <vt:lpstr>4_Custom Design</vt:lpstr>
      <vt:lpstr>PowerPoint Presentation</vt:lpstr>
      <vt:lpstr>PowerPoint Presentation</vt:lpstr>
      <vt:lpstr>PowerPoint Presentation</vt:lpstr>
      <vt:lpstr>PowerPoint Presentation</vt:lpstr>
    </vt:vector>
  </TitlesOfParts>
  <Company>Rotary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Assumptions 2016 - 2020</dc:title>
  <dc:creator>Mike Snyder</dc:creator>
  <cp:lastModifiedBy>Rosemary</cp:lastModifiedBy>
  <cp:revision>122</cp:revision>
  <cp:lastPrinted>2016-06-30T18:12:30Z</cp:lastPrinted>
  <dcterms:created xsi:type="dcterms:W3CDTF">2015-07-01T17:55:25Z</dcterms:created>
  <dcterms:modified xsi:type="dcterms:W3CDTF">2016-09-19T21:08:14Z</dcterms:modified>
</cp:coreProperties>
</file>